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8" r:id="rId2"/>
    <p:sldId id="284" r:id="rId3"/>
    <p:sldId id="285" r:id="rId4"/>
    <p:sldId id="259" r:id="rId5"/>
    <p:sldId id="298" r:id="rId6"/>
    <p:sldId id="302" r:id="rId7"/>
    <p:sldId id="299" r:id="rId8"/>
    <p:sldId id="261" r:id="rId9"/>
    <p:sldId id="262" r:id="rId10"/>
    <p:sldId id="313" r:id="rId11"/>
    <p:sldId id="263" r:id="rId12"/>
    <p:sldId id="306" r:id="rId13"/>
    <p:sldId id="286" r:id="rId14"/>
    <p:sldId id="305" r:id="rId15"/>
    <p:sldId id="264" r:id="rId16"/>
    <p:sldId id="265" r:id="rId17"/>
    <p:sldId id="266" r:id="rId18"/>
    <p:sldId id="288" r:id="rId19"/>
    <p:sldId id="309" r:id="rId20"/>
    <p:sldId id="314" r:id="rId21"/>
    <p:sldId id="267" r:id="rId22"/>
    <p:sldId id="300" r:id="rId23"/>
    <p:sldId id="289" r:id="rId24"/>
    <p:sldId id="269" r:id="rId25"/>
    <p:sldId id="287" r:id="rId26"/>
    <p:sldId id="268" r:id="rId27"/>
    <p:sldId id="270" r:id="rId28"/>
    <p:sldId id="293" r:id="rId29"/>
    <p:sldId id="301" r:id="rId30"/>
    <p:sldId id="281" r:id="rId31"/>
    <p:sldId id="315" r:id="rId32"/>
    <p:sldId id="310" r:id="rId33"/>
    <p:sldId id="271" r:id="rId34"/>
    <p:sldId id="311" r:id="rId35"/>
    <p:sldId id="290" r:id="rId36"/>
    <p:sldId id="282" r:id="rId37"/>
    <p:sldId id="283" r:id="rId38"/>
    <p:sldId id="272" r:id="rId39"/>
    <p:sldId id="291" r:id="rId40"/>
    <p:sldId id="292" r:id="rId41"/>
    <p:sldId id="307" r:id="rId42"/>
    <p:sldId id="273" r:id="rId43"/>
    <p:sldId id="294" r:id="rId44"/>
    <p:sldId id="274" r:id="rId45"/>
    <p:sldId id="260" r:id="rId46"/>
    <p:sldId id="297" r:id="rId47"/>
    <p:sldId id="312" r:id="rId48"/>
    <p:sldId id="275" r:id="rId49"/>
    <p:sldId id="303" r:id="rId50"/>
    <p:sldId id="295" r:id="rId51"/>
    <p:sldId id="280" r:id="rId52"/>
    <p:sldId id="277" r:id="rId53"/>
    <p:sldId id="279" r:id="rId54"/>
    <p:sldId id="304" r:id="rId55"/>
    <p:sldId id="296" r:id="rId56"/>
    <p:sldId id="278" r:id="rId57"/>
  </p:sldIdLst>
  <p:sldSz cx="12192000" cy="6858000"/>
  <p:notesSz cx="6858000" cy="9144000"/>
  <p:defaultTextStyle>
    <a:defPPr>
      <a:defRPr lang="en-US"/>
    </a:defPPr>
    <a:lvl1pPr marL="0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3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8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1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1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6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17" algn="l" defTabSz="91430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74810" autoAdjust="0"/>
  </p:normalViewPr>
  <p:slideViewPr>
    <p:cSldViewPr snapToGrid="0">
      <p:cViewPr varScale="1">
        <p:scale>
          <a:sx n="83" d="100"/>
          <a:sy n="83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F6B94-0D5B-481B-8426-588FC7D83E93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FC1EA-57A6-44BC-9A4B-5695FFC27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07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3" algn="l" defTabSz="9141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84" algn="l" defTabSz="9141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80" algn="l" defTabSz="9141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70" algn="l" defTabSz="9141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65" algn="l" defTabSz="9141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56" algn="l" defTabSz="9141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50" algn="l" defTabSz="9141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42" algn="l" defTabSz="9141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xxPcy5Gr4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xxPcy5Gr4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Richard_Feynman#/media/File:Richard_Feynman_1959.png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rchives-dc.library.caltech.edu/islandora/object/ct1:483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Language#/media/File:Floor_7a_bookstacks_in_Sterling_Memorial_Library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mmons.wikimedia.org/w/index.php?title=Special:Search&amp;limit=500&amp;offset=0&amp;ns0=1&amp;ns6=1&amp;ns12=1&amp;ns14=1&amp;ns100=1&amp;ns106=1&amp;search=Autonomous+cars&amp;advancedSearch-current=%7b%7d" TargetMode="External"/><Relationship Id="rId5" Type="http://schemas.openxmlformats.org/officeDocument/2006/relationships/hyperlink" Target="https://commons.wikimedia.org/wiki/File:Waveform_of_Habana_syndrome_sound.png" TargetMode="External"/><Relationship Id="rId4" Type="http://schemas.openxmlformats.org/officeDocument/2006/relationships/hyperlink" Target="https://commons.wikimedia.org/wiki/File:EmiMa-099-semantic-segmentation.png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562699/book_energy_idea_knowledge_ic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f.io/p/lsun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3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2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1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8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this different from traditional ML?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Y is simple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73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baseline="0" dirty="0"/>
              <a:t> is simple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9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https://www.youtube.com/watch?v=XOxxPcy5Gr4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72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https://www.youtube.com/watch?v=XOxxPcy5Gr4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75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37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85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05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94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https://deepmind.com/blog/wavenet-generative-model-raw-audio/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37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3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https://www.youtube.com/watch?time_continue=1&amp;v=9reHvktowLY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8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https://www.youtube.com/watch?time_continue=1&amp;v=9reHvktowLY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472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77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7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Dog images from </a:t>
            </a:r>
            <a:r>
              <a:rPr lang="en-US" dirty="0" err="1"/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13795-730A-462F-9ED9-762D4864673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1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Https://commons.wikimedia.org/wiki/Category:Richard_Feynman#/media/File:Richard_Feynman_1959.png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http://archives-dc.library.caltech.edu/islandora/object/ct1%3A483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9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making sense of complex,</a:t>
            </a:r>
            <a:r>
              <a:rPr lang="en-US" baseline="0" dirty="0"/>
              <a:t> unstructured sensory inputs. Images, speech, text, video,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https://commons.wikimedia.org/wiki/Language#/media/File:Floor_7a_bookstacks_in_Sterling_Memorial_Library.jpg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https://commons.wikimedia.org/wiki/File:EmiMa-099-semantic-segmentation.png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https://commons.wikimedia.org/wiki/File:Waveform_of_Habana_syndrome_sound.png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9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Problem: making sense of complex,</a:t>
            </a:r>
            <a:r>
              <a:rPr lang="en-US" baseline="0" dirty="0"/>
              <a:t> unstructured sensory inputs. Images, speech, text, video, etc.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https://commons.wikimedia.org/wiki/Language#/media/File:Floor_7a_bookstacks_in_Sterling_Memorial_Library.jpg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https://commons.wikimedia.org/wiki/File:EmiMa-099-semantic-segmentation.png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https://commons.wikimedia.org/wiki/File:Waveform_of_Habana_syndrome_sound.png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https://commons.wikimedia.org/w/index.php?title=Special:Search&amp;limit=500&amp;offset=0&amp;ns0=1&amp;ns6=1&amp;ns12=1&amp;ns14=1&amp;ns100=1&amp;ns106=1&amp;search=Autonomous+cars&amp;advancedSearch-current={}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A51BF-60A2-44DB-B88F-8B88C3EE2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44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FC1EA-57A6-44BC-9A4B-5695FFC27D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0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</a:t>
            </a:r>
            <a:r>
              <a:rPr lang="en-US" baseline="0" dirty="0"/>
              <a:t> graphics:</a:t>
            </a:r>
          </a:p>
          <a:p>
            <a:r>
              <a:rPr lang="en-US" baseline="0" dirty="0"/>
              <a:t>Produce plausible images</a:t>
            </a:r>
          </a:p>
          <a:p>
            <a:r>
              <a:rPr lang="en-US" baseline="0" dirty="0"/>
              <a:t>You choose models, conditions, </a:t>
            </a:r>
            <a:r>
              <a:rPr lang="en-US" baseline="0" dirty="0" err="1"/>
              <a:t>imging</a:t>
            </a:r>
            <a:r>
              <a:rPr lang="en-US" baseline="0" dirty="0"/>
              <a:t> parameters, etc.</a:t>
            </a:r>
          </a:p>
          <a:p>
            <a:endParaRPr lang="en-US" baseline="0" dirty="0"/>
          </a:p>
          <a:p>
            <a:r>
              <a:rPr lang="en-US" baseline="0" dirty="0"/>
              <a:t>Vision:</a:t>
            </a:r>
          </a:p>
          <a:p>
            <a:r>
              <a:rPr lang="en-US" baseline="0" dirty="0"/>
              <a:t>Given images with noise, estimate physical quantities (ill-posed problem)</a:t>
            </a:r>
          </a:p>
          <a:p>
            <a:endParaRPr lang="en-US" baseline="0" dirty="0"/>
          </a:p>
          <a:p>
            <a:r>
              <a:rPr lang="en-US" baseline="0" dirty="0"/>
              <a:t>Building a generative model is not the entire story. Inference (e.g. vision) is still hard. So not entirely true that if we can create we understand. But it’s a useful 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15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https://www.iconfinder.com/icons/1562699/book_energy_idea_knowledge_icon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https://www.yf.io/p/lsun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5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8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concerned with statistical</a:t>
            </a:r>
            <a:r>
              <a:rPr lang="en-US" baseline="0" dirty="0"/>
              <a:t> generative models</a:t>
            </a:r>
          </a:p>
          <a:p>
            <a:endParaRPr lang="en-US" baseline="0" dirty="0"/>
          </a:p>
          <a:p>
            <a:r>
              <a:rPr lang="en-US" baseline="0" dirty="0"/>
              <a:t>Graphics: purely based on prior knowledge. Difficult to scale. Developing the field took a very long time. Still not entirely solved, active area of research.</a:t>
            </a:r>
          </a:p>
          <a:p>
            <a:endParaRPr lang="en-US" baseline="0" dirty="0"/>
          </a:p>
          <a:p>
            <a:r>
              <a:rPr lang="en-US" baseline="0" dirty="0"/>
              <a:t>Motivation: Reduce the amount of prior knowledge and use data. (machine learning)</a:t>
            </a:r>
          </a:p>
          <a:p>
            <a:endParaRPr lang="en-US" baseline="0" dirty="0"/>
          </a:p>
          <a:p>
            <a:r>
              <a:rPr lang="en-US" baseline="0" dirty="0"/>
              <a:t>Note: cannot do something purely based on data. Known impossibility results. Even in discrete spaces, scaling of sample complexity would be doubly-exponential.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B1905-F4F9-C448-8A1A-0CE27B0A0B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5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0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7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9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9"/>
            <a:ext cx="7734300" cy="581183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7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3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4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90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4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7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6CC6C-2698-4215-8F63-EBF9E6E13969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B071A-35B1-4ECD-88C6-BA1877F3F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32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>
              <a:lumMod val="50000"/>
            </a:schemeClr>
          </a:solidFill>
          <a:latin typeface="LM Roman 12" panose="00000500000000000000" pitchFamily="50" charset="0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Roman 12" panose="00000500000000000000" pitchFamily="50" charset="0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18.jpe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OxxPcy5Gr4?feature=oembed" TargetMode="Externa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2uZF-5F1wI?feature=oembed" TargetMode="Externa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45.gif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2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7" Type="http://schemas.openxmlformats.org/officeDocument/2006/relationships/image" Target="../media/image46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47.em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av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59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generativemodels.github.io/notes/index.html" TargetMode="External"/><Relationship Id="rId2" Type="http://schemas.openxmlformats.org/officeDocument/2006/relationships/hyperlink" Target="https://www.deeplearningbook.org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2" y="779471"/>
            <a:ext cx="10261283" cy="763587"/>
          </a:xfrm>
        </p:spPr>
        <p:txBody>
          <a:bodyPr>
            <a:normAutofit/>
          </a:bodyPr>
          <a:lstStyle/>
          <a:p>
            <a:r>
              <a:rPr lang="en-US" sz="3200" dirty="0"/>
              <a:t>CS 6785: Advanced Topics in Machine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1097280" y="4132600"/>
            <a:ext cx="10058400" cy="1143000"/>
          </a:xfrm>
        </p:spPr>
        <p:txBody>
          <a:bodyPr>
            <a:noAutofit/>
          </a:bodyPr>
          <a:lstStyle/>
          <a:p>
            <a:r>
              <a:rPr lang="en-US" sz="2800" dirty="0"/>
              <a:t>Volodymyr Kuleshov</a:t>
            </a:r>
          </a:p>
          <a:p>
            <a:r>
              <a:rPr lang="en-US" sz="2800" dirty="0"/>
              <a:t>Cornell Tech</a:t>
            </a:r>
          </a:p>
          <a:p>
            <a:r>
              <a:rPr lang="en-US" sz="2800" dirty="0"/>
              <a:t>Spring 2023</a:t>
            </a:r>
          </a:p>
          <a:p>
            <a:r>
              <a:rPr lang="en-US" sz="2800" dirty="0"/>
              <a:t>URL: </a:t>
            </a:r>
            <a:r>
              <a:rPr lang="en-US" sz="2800" u="sng" dirty="0"/>
              <a:t>https://canvas.cornell.edu/courses/50665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F1D3C6-9F26-B24E-887F-16F9B71AD6E6}"/>
              </a:ext>
            </a:extLst>
          </p:cNvPr>
          <p:cNvSpPr/>
          <p:nvPr/>
        </p:nvSpPr>
        <p:spPr>
          <a:xfrm>
            <a:off x="2118848" y="2039600"/>
            <a:ext cx="80152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  <a:latin typeface="Helvetica" pitchFamily="2" charset="0"/>
              </a:rPr>
              <a:t>Deep Probabilistic </a:t>
            </a:r>
            <a:endParaRPr lang="en-US" sz="48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4800" b="1" dirty="0">
                <a:solidFill>
                  <a:srgbClr val="000000"/>
                </a:solidFill>
                <a:latin typeface="Helvetica" pitchFamily="2" charset="0"/>
              </a:rPr>
              <a:t>and Generative Models</a:t>
            </a:r>
            <a:endParaRPr lang="en-US" sz="4800" dirty="0">
              <a:solidFill>
                <a:srgbClr val="0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22401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555590"/>
            <a:ext cx="10515600" cy="26540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How do we specifiy a statistical generative model in practice?</a:t>
            </a:r>
          </a:p>
          <a:p>
            <a:r>
              <a:rPr lang="en-US" b="1" dirty="0"/>
              <a:t>Using probability</a:t>
            </a:r>
            <a:r>
              <a:rPr lang="en-US" dirty="0"/>
              <a:t>---by defining a distribution p(x) over the data</a:t>
            </a:r>
          </a:p>
          <a:p>
            <a:r>
              <a:rPr lang="en-US" dirty="0"/>
              <a:t>A generative modeling algorithm is defined by</a:t>
            </a:r>
            <a:r>
              <a:rPr lang="en-US" b="1" dirty="0"/>
              <a:t>: </a:t>
            </a:r>
          </a:p>
          <a:p>
            <a:pPr lvl="1"/>
            <a:r>
              <a:rPr lang="en-US" b="1" dirty="0"/>
              <a:t>A model</a:t>
            </a:r>
            <a:r>
              <a:rPr lang="en-US" dirty="0"/>
              <a:t>: we specify its parametric form (e.g., Gaussian distribution), 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learning objective </a:t>
            </a:r>
            <a:r>
              <a:rPr lang="en-US" dirty="0"/>
              <a:t>(e.g., maximum likelihood)</a:t>
            </a:r>
          </a:p>
          <a:p>
            <a:pPr lvl="1"/>
            <a:r>
              <a:rPr lang="en-US" dirty="0"/>
              <a:t>An </a:t>
            </a:r>
            <a:r>
              <a:rPr lang="en-US" b="1" dirty="0"/>
              <a:t>optimization algorithm</a:t>
            </a:r>
            <a:r>
              <a:rPr lang="en-US" dirty="0"/>
              <a:t>, e.g., variational inference, MCMC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8835931" y="4723603"/>
            <a:ext cx="3228653" cy="369332"/>
            <a:chOff x="7872125" y="4815463"/>
            <a:chExt cx="3228651" cy="369333"/>
          </a:xfrm>
        </p:grpSpPr>
        <p:cxnSp>
          <p:nvCxnSpPr>
            <p:cNvPr id="41" name="Straight Arrow Connector 40"/>
            <p:cNvCxnSpPr>
              <a:cxnSpLocks/>
            </p:cNvCxnSpPr>
            <p:nvPr/>
          </p:nvCxnSpPr>
          <p:spPr>
            <a:xfrm>
              <a:off x="7872125" y="5046295"/>
              <a:ext cx="4142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2631617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P(x) of image x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5737074" y="4670665"/>
            <a:ext cx="2763622" cy="16686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Output: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 probability distribution P( )</a:t>
            </a: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0CB8BBD5-76FB-0842-9212-94378096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90" y="394532"/>
            <a:ext cx="1185722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Modeling: A Statistical &amp; Probabilistic Approach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BCE49-10F4-9A41-BDB7-4C56CA0141FB}"/>
              </a:ext>
            </a:extLst>
          </p:cNvPr>
          <p:cNvGrpSpPr/>
          <p:nvPr/>
        </p:nvGrpSpPr>
        <p:grpSpPr>
          <a:xfrm>
            <a:off x="8849525" y="5320339"/>
            <a:ext cx="2367202" cy="369332"/>
            <a:chOff x="7881098" y="4851321"/>
            <a:chExt cx="2367201" cy="3693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BF5AFC-9407-AC4A-A517-41D7A89DE0BA}"/>
                </a:ext>
              </a:extLst>
            </p:cNvPr>
            <p:cNvCxnSpPr>
              <a:cxnSpLocks/>
            </p:cNvCxnSpPr>
            <p:nvPr/>
          </p:nvCxnSpPr>
          <p:spPr>
            <a:xfrm>
              <a:off x="7881098" y="5046295"/>
              <a:ext cx="40530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6BC477-02D4-034E-BD9B-3A8B63A6A071}"/>
                </a:ext>
              </a:extLst>
            </p:cNvPr>
            <p:cNvSpPr txBox="1"/>
            <p:nvPr/>
          </p:nvSpPr>
          <p:spPr>
            <a:xfrm>
              <a:off x="8469159" y="4851321"/>
              <a:ext cx="1779140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samples x from P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211B4A-093C-D640-B46D-2B1C967F694F}"/>
              </a:ext>
            </a:extLst>
          </p:cNvPr>
          <p:cNvGrpSpPr/>
          <p:nvPr/>
        </p:nvGrpSpPr>
        <p:grpSpPr>
          <a:xfrm>
            <a:off x="8835931" y="5891523"/>
            <a:ext cx="2463703" cy="369332"/>
            <a:chOff x="7853911" y="4851321"/>
            <a:chExt cx="2463703" cy="36933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26D25C4-96D5-044A-B6FE-69C7AC7A9583}"/>
                </a:ext>
              </a:extLst>
            </p:cNvPr>
            <p:cNvCxnSpPr>
              <a:cxnSpLocks/>
            </p:cNvCxnSpPr>
            <p:nvPr/>
          </p:nvCxnSpPr>
          <p:spPr>
            <a:xfrm>
              <a:off x="7853911" y="5046295"/>
              <a:ext cx="43249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55C7E9-E526-3A4E-9E28-40212FCAF063}"/>
                </a:ext>
              </a:extLst>
            </p:cNvPr>
            <p:cNvSpPr txBox="1"/>
            <p:nvPr/>
          </p:nvSpPr>
          <p:spPr>
            <a:xfrm>
              <a:off x="8469159" y="4851321"/>
              <a:ext cx="1848455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Imputation P(x|y)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E00209C-0C11-C441-BD9C-4AA38A4FE174}"/>
              </a:ext>
            </a:extLst>
          </p:cNvPr>
          <p:cNvGrpSpPr/>
          <p:nvPr/>
        </p:nvGrpSpPr>
        <p:grpSpPr>
          <a:xfrm>
            <a:off x="662061" y="4504538"/>
            <a:ext cx="4726184" cy="2074177"/>
            <a:chOff x="662061" y="4504538"/>
            <a:chExt cx="4726184" cy="2074177"/>
          </a:xfrm>
        </p:grpSpPr>
        <p:grpSp>
          <p:nvGrpSpPr>
            <p:cNvPr id="4" name="Group 3"/>
            <p:cNvGrpSpPr/>
            <p:nvPr/>
          </p:nvGrpSpPr>
          <p:grpSpPr>
            <a:xfrm>
              <a:off x="662061" y="4504538"/>
              <a:ext cx="1447549" cy="2074177"/>
              <a:chOff x="4274545" y="4403014"/>
              <a:chExt cx="1447549" cy="2074177"/>
            </a:xfrm>
          </p:grpSpPr>
          <p:pic>
            <p:nvPicPr>
              <p:cNvPr id="2050" name="Picture 2" descr="beige bed with mattress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662" y="4403014"/>
                <a:ext cx="1385432" cy="1039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white bedspread on black metal be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8412" y="5560945"/>
                <a:ext cx="1373682" cy="916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274545" y="6015210"/>
                <a:ext cx="304892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/>
                  <a:t>…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A0B11B-5AC1-2B43-9CC1-B436DF7AE464}"/>
                </a:ext>
              </a:extLst>
            </p:cNvPr>
            <p:cNvSpPr txBox="1"/>
            <p:nvPr/>
          </p:nvSpPr>
          <p:spPr>
            <a:xfrm>
              <a:off x="2242191" y="4616809"/>
              <a:ext cx="3146054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/>
                <a:t>Input:</a:t>
              </a:r>
            </a:p>
            <a:p>
              <a:r>
                <a:rPr lang="en-US" sz="3000"/>
                <a:t>A dataset </a:t>
              </a:r>
            </a:p>
            <a:p>
              <a:r>
                <a:rPr lang="en-US" sz="2400"/>
                <a:t>(e.g., bedroom images)</a:t>
              </a:r>
            </a:p>
            <a:p>
              <a:r>
                <a:rPr lang="en-US" sz="3000"/>
                <a:t>&amp; an algorithm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FD79E5-2A2E-2343-BFFF-00B9C16BBC35}"/>
              </a:ext>
            </a:extLst>
          </p:cNvPr>
          <p:cNvCxnSpPr>
            <a:cxnSpLocks/>
          </p:cNvCxnSpPr>
          <p:nvPr/>
        </p:nvCxnSpPr>
        <p:spPr>
          <a:xfrm>
            <a:off x="4982937" y="5333789"/>
            <a:ext cx="4053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93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825627"/>
            <a:ext cx="10515600" cy="2654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context, of probabilistic generative modeling:</a:t>
            </a:r>
          </a:p>
          <a:p>
            <a:r>
              <a:rPr lang="en-US" b="1" dirty="0"/>
              <a:t>Data: </a:t>
            </a:r>
            <a:r>
              <a:rPr lang="en-US" dirty="0"/>
              <a:t>samples from data distribution (e.g., images of bedrooms)</a:t>
            </a:r>
          </a:p>
          <a:p>
            <a:r>
              <a:rPr lang="en-US" b="1" dirty="0"/>
              <a:t>Prior knowledge: </a:t>
            </a:r>
            <a:r>
              <a:rPr lang="en-US" dirty="0"/>
              <a:t>parametric form of the model (e.g., Gaussian distribution), objective function (e.g., maximum likelihood), optimization algorithm, etc.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4027627" y="4671256"/>
            <a:ext cx="3652177" cy="369332"/>
            <a:chOff x="7448601" y="4815463"/>
            <a:chExt cx="3652175" cy="369333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2631617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P(x) of image x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937048" y="4515558"/>
            <a:ext cx="2763622" cy="16686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Output: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 probability distribution P( )</a:t>
            </a:r>
          </a:p>
        </p:txBody>
      </p:sp>
      <p:pic>
        <p:nvPicPr>
          <p:cNvPr id="15" name="Picture 14" descr="bedroom containing various i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82160" y="2024381"/>
            <a:ext cx="1446595" cy="96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144408" y="5267992"/>
            <a:ext cx="3224095" cy="916246"/>
            <a:chOff x="2853369" y="5712063"/>
            <a:chExt cx="3224095" cy="916246"/>
          </a:xfrm>
        </p:grpSpPr>
        <p:pic>
          <p:nvPicPr>
            <p:cNvPr id="2050" name="Picture 2" descr="beige bed with mattre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369" y="5720148"/>
              <a:ext cx="1182838" cy="88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ite bedspread on black metal b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82" y="5712063"/>
              <a:ext cx="1373682" cy="91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74545" y="6015210"/>
              <a:ext cx="30489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/>
                <a:t>…</a:t>
              </a:r>
            </a:p>
          </p:txBody>
        </p:sp>
      </p:grpSp>
      <p:sp>
        <p:nvSpPr>
          <p:cNvPr id="22" name="Title 19">
            <a:extLst>
              <a:ext uri="{FF2B5EF4-FFF2-40B4-BE49-F238E27FC236}">
                <a16:creationId xmlns:a16="http://schemas.microsoft.com/office/drawing/2014/main" id="{0CB8BBD5-76FB-0842-9212-94378096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90" y="394532"/>
            <a:ext cx="1185722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Modeling: A Statistical &amp; Probabilistic Approach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7BCE49-10F4-9A41-BDB7-4C56CA0141FB}"/>
              </a:ext>
            </a:extLst>
          </p:cNvPr>
          <p:cNvGrpSpPr/>
          <p:nvPr/>
        </p:nvGrpSpPr>
        <p:grpSpPr>
          <a:xfrm>
            <a:off x="4047009" y="5556020"/>
            <a:ext cx="2799699" cy="369332"/>
            <a:chOff x="7448601" y="4851321"/>
            <a:chExt cx="2799698" cy="369333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BBF5AFC-9407-AC4A-A517-41D7A89DE0BA}"/>
                </a:ext>
              </a:extLst>
            </p:cNvPr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6BC477-02D4-034E-BD9B-3A8B63A6A071}"/>
                </a:ext>
              </a:extLst>
            </p:cNvPr>
            <p:cNvSpPr txBox="1"/>
            <p:nvPr/>
          </p:nvSpPr>
          <p:spPr>
            <a:xfrm>
              <a:off x="8469159" y="4851321"/>
              <a:ext cx="1779140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samples x from 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18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838200" y="1825627"/>
            <a:ext cx="10515600" cy="478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context, of generative </a:t>
            </a:r>
            <a:r>
              <a:rPr lang="en-US" dirty="0" err="1"/>
              <a:t>modelng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Data: </a:t>
            </a:r>
            <a:r>
              <a:rPr lang="en-US" dirty="0"/>
              <a:t>samples (e.g., images of bedrooms)</a:t>
            </a:r>
          </a:p>
          <a:p>
            <a:pPr marL="0" indent="0">
              <a:buNone/>
            </a:pPr>
            <a:r>
              <a:rPr lang="en-US" b="1" dirty="0"/>
              <a:t>Prior knowledge: </a:t>
            </a:r>
            <a:r>
              <a:rPr lang="en-US" dirty="0"/>
              <a:t>parametric form (e.g., Gaussian?), loss function (e.g., maximum likelihood?), optimization algorithm, etc.</a:t>
            </a:r>
            <a:endParaRPr lang="en-US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It is called generative because </a:t>
            </a:r>
            <a:r>
              <a:rPr lang="en-US" sz="2400" b="1" dirty="0">
                <a:solidFill>
                  <a:srgbClr val="FF0000"/>
                </a:solidFill>
              </a:rPr>
              <a:t>sampling from p(x) generates new images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9843662" y="6451832"/>
            <a:ext cx="1312025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12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947622" y="4035394"/>
            <a:ext cx="2634591" cy="369332"/>
            <a:chOff x="7448601" y="4815463"/>
            <a:chExt cx="2634589" cy="369333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7448601" y="5046295"/>
              <a:ext cx="8378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469159" y="4815463"/>
              <a:ext cx="1614031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p(x)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550875" y="3582745"/>
            <a:ext cx="2267679" cy="13032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 probability distribution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p( 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775197" y="3508703"/>
            <a:ext cx="3363233" cy="964879"/>
            <a:chOff x="1058564" y="3821595"/>
            <a:chExt cx="3363233" cy="964879"/>
          </a:xfrm>
        </p:grpSpPr>
        <p:grpSp>
          <p:nvGrpSpPr>
            <p:cNvPr id="36" name="Group 35"/>
            <p:cNvGrpSpPr/>
            <p:nvPr/>
          </p:nvGrpSpPr>
          <p:grpSpPr>
            <a:xfrm>
              <a:off x="1058564" y="4073203"/>
              <a:ext cx="3363233" cy="369332"/>
              <a:chOff x="1602306" y="4815463"/>
              <a:chExt cx="3363233" cy="369332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4127733" y="5031542"/>
                <a:ext cx="837806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1602306" y="4815463"/>
                <a:ext cx="9121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Image x</a:t>
                </a:r>
              </a:p>
            </p:txBody>
          </p:sp>
        </p:grpSp>
        <p:pic>
          <p:nvPicPr>
            <p:cNvPr id="15" name="Picture 14" descr="bedroom containing various it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9549" y="3821595"/>
              <a:ext cx="1446595" cy="964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853380" y="5712067"/>
            <a:ext cx="3246303" cy="931059"/>
            <a:chOff x="2853369" y="5712062"/>
            <a:chExt cx="3246303" cy="931059"/>
          </a:xfrm>
        </p:grpSpPr>
        <p:pic>
          <p:nvPicPr>
            <p:cNvPr id="2050" name="Picture 2" descr="beige bed with mattres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369" y="5720148"/>
              <a:ext cx="1182838" cy="887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white bedspread on black metal bed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3782" y="5712062"/>
              <a:ext cx="1395890" cy="931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74545" y="6015210"/>
              <a:ext cx="304892" cy="300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1" dirty="0"/>
                <a:t>…</a:t>
              </a:r>
            </a:p>
          </p:txBody>
        </p:sp>
      </p:grpSp>
      <p:sp>
        <p:nvSpPr>
          <p:cNvPr id="22" name="Title 19">
            <a:extLst>
              <a:ext uri="{FF2B5EF4-FFF2-40B4-BE49-F238E27FC236}">
                <a16:creationId xmlns:a16="http://schemas.microsoft.com/office/drawing/2014/main" id="{0CB8BBD5-76FB-0842-9212-94378096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90" y="394532"/>
            <a:ext cx="1185722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Modeling: A Statistical &amp; 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36803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DCB6-241A-7A4B-9D91-1A97DBA6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88FD1-1D4F-0C45-9323-EE547484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91" y="1825631"/>
            <a:ext cx="11559652" cy="43513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probability distribution</a:t>
            </a:r>
            <a:r>
              <a:rPr lang="en-US" b="1" dirty="0"/>
              <a:t> </a:t>
            </a:r>
            <a:r>
              <a:rPr lang="en-US" dirty="0"/>
              <a:t>p(x) will be specified using </a:t>
            </a:r>
            <a:r>
              <a:rPr lang="en-US" b="1" dirty="0"/>
              <a:t>deep neural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4A2D1-F8BF-0E48-8C5C-2B3D4C9FF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2316163"/>
            <a:ext cx="8661400" cy="386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856658-D912-A541-80C9-F3C9E82E2C5D}"/>
              </a:ext>
            </a:extLst>
          </p:cNvPr>
          <p:cNvSpPr/>
          <p:nvPr/>
        </p:nvSpPr>
        <p:spPr>
          <a:xfrm>
            <a:off x="10481529" y="6308209"/>
            <a:ext cx="1131464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1"/>
              <a:t>Radford et al.</a:t>
            </a:r>
            <a:endParaRPr lang="en-US" sz="135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3C00C-3719-334F-B2DE-E8EFC6979213}"/>
              </a:ext>
            </a:extLst>
          </p:cNvPr>
          <p:cNvSpPr/>
          <p:nvPr/>
        </p:nvSpPr>
        <p:spPr>
          <a:xfrm>
            <a:off x="659647" y="3242318"/>
            <a:ext cx="1660479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1" dirty="0"/>
              <a:t>Latent Vector </a:t>
            </a:r>
          </a:p>
          <a:p>
            <a:r>
              <a:rPr lang="en-US" sz="1351" dirty="0"/>
              <a:t>Representation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47A6C4-1953-CE49-8B17-197C582E4668}"/>
              </a:ext>
            </a:extLst>
          </p:cNvPr>
          <p:cNvSpPr/>
          <p:nvPr/>
        </p:nvSpPr>
        <p:spPr>
          <a:xfrm>
            <a:off x="10217415" y="2848618"/>
            <a:ext cx="1865195" cy="508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1" dirty="0"/>
              <a:t>High-Dimensional</a:t>
            </a:r>
          </a:p>
          <a:p>
            <a:r>
              <a:rPr lang="en-US" sz="1351" dirty="0"/>
              <a:t>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05076-FC5B-D840-8E82-FEA56A2BCC16}"/>
              </a:ext>
            </a:extLst>
          </p:cNvPr>
          <p:cNvSpPr/>
          <p:nvPr/>
        </p:nvSpPr>
        <p:spPr>
          <a:xfrm>
            <a:off x="3695387" y="5873256"/>
            <a:ext cx="3421962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1" dirty="0"/>
              <a:t>Sequence of Convolutional </a:t>
            </a:r>
            <a:r>
              <a:rPr lang="en-US" sz="1351" dirty="0" err="1"/>
              <a:t>Upsampling</a:t>
            </a:r>
            <a:r>
              <a:rPr lang="en-US" sz="1351" dirty="0"/>
              <a:t> Layers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D3FC10-6645-3441-B31F-90E05ADDD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644655"/>
            <a:ext cx="53340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EB2DCC-45AB-FF4C-9297-F791C77A7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3888643"/>
            <a:ext cx="406400" cy="39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DDFC72-33B8-4347-AECE-C228DAE80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7831" y="3494943"/>
            <a:ext cx="393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9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92ACDC-5698-1E44-8E8F-2524E6495757}"/>
              </a:ext>
            </a:extLst>
          </p:cNvPr>
          <p:cNvSpPr/>
          <p:nvPr/>
        </p:nvSpPr>
        <p:spPr>
          <a:xfrm>
            <a:off x="906700" y="2595610"/>
            <a:ext cx="108991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Deep Probabilistic and Generative Modeling</a:t>
            </a:r>
            <a:endParaRPr lang="en-US" sz="40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8A216-6A22-4A40-985C-897D3A2B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99" y="2554200"/>
            <a:ext cx="1409700" cy="74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B388F7-5AEB-584D-A21E-DD7CFBF1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71" y="2539978"/>
            <a:ext cx="316230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E43329-7A91-C146-B906-6D98F5AD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1" y="2537594"/>
            <a:ext cx="2794000" cy="76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1BCC3-1BA3-E148-B30A-CF2EE7D71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803" y="2537594"/>
            <a:ext cx="2349500" cy="76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28A8C1-8172-9B4E-A559-C02C9F99CB1F}"/>
              </a:ext>
            </a:extLst>
          </p:cNvPr>
          <p:cNvSpPr txBox="1"/>
          <p:nvPr/>
        </p:nvSpPr>
        <p:spPr>
          <a:xfrm>
            <a:off x="1083890" y="3881881"/>
            <a:ext cx="10024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Next: Applications of 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4294035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2493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10" y="6437960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  <p:sp>
        <p:nvSpPr>
          <p:cNvPr id="12" name="TextBox 11"/>
          <p:cNvSpPr txBox="1"/>
          <p:nvPr/>
        </p:nvSpPr>
        <p:spPr>
          <a:xfrm>
            <a:off x="205184" y="4810469"/>
            <a:ext cx="67921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image X is always given. </a:t>
            </a:r>
            <a:r>
              <a:rPr lang="en-US" b="1" dirty="0"/>
              <a:t>Goal</a:t>
            </a:r>
            <a:r>
              <a:rPr lang="en-US" dirty="0"/>
              <a:t>: a good decision boundary, via </a:t>
            </a:r>
            <a:r>
              <a:rPr lang="en-US" b="1" dirty="0"/>
              <a:t>conditional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Ex: logistic regression, convolutional net, etc.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054616" y="2273097"/>
            <a:ext cx="33191" cy="3827472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599841" y="2260960"/>
            <a:ext cx="2685590" cy="1879767"/>
            <a:chOff x="2674708" y="1751552"/>
            <a:chExt cx="2685588" cy="1879766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2674708" y="1751552"/>
              <a:ext cx="2484545" cy="1879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 rot="19390998">
              <a:off x="3422395" y="2409436"/>
              <a:ext cx="193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Decision boundary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5181" y="1506936"/>
            <a:ext cx="685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Discriminative</a:t>
            </a:r>
            <a:r>
              <a:rPr lang="en-US" dirty="0"/>
              <a:t>: classify bedroom vs. dining room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98618" y="1507332"/>
            <a:ext cx="235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Generative</a:t>
            </a:r>
            <a:r>
              <a:rPr lang="en-US" dirty="0"/>
              <a:t>: generate 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098623" y="4810466"/>
            <a:ext cx="4796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X is </a:t>
            </a:r>
            <a:r>
              <a:rPr lang="en-US" b="1" dirty="0"/>
              <a:t>not</a:t>
            </a:r>
            <a:r>
              <a:rPr lang="en-US" dirty="0"/>
              <a:t> given. Requires a model of the </a:t>
            </a:r>
            <a:r>
              <a:rPr lang="en-US" b="1" dirty="0"/>
              <a:t>joint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6" name="Picture 2" descr="beige bed with mattr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80" y="2522779"/>
            <a:ext cx="1593815" cy="11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bedroom containing various i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4119" y="3719476"/>
            <a:ext cx="1446595" cy="96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3" y="2857956"/>
            <a:ext cx="1558315" cy="103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tangular brown wooden table with tabled near window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2"/>
          <a:stretch/>
        </p:blipFill>
        <p:spPr bwMode="auto">
          <a:xfrm>
            <a:off x="2109887" y="2064991"/>
            <a:ext cx="876057" cy="97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449343" y="5309844"/>
            <a:ext cx="6474543" cy="665540"/>
            <a:chOff x="1032697" y="5342435"/>
            <a:chExt cx="6474542" cy="665540"/>
          </a:xfrm>
        </p:grpSpPr>
        <p:sp>
          <p:nvSpPr>
            <p:cNvPr id="4" name="TextBox 9"/>
            <p:cNvSpPr txBox="1"/>
            <p:nvPr/>
          </p:nvSpPr>
          <p:spPr>
            <a:xfrm>
              <a:off x="1032697" y="5524828"/>
              <a:ext cx="647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P(Y = Bedroom | X =                  ) = 0.0001</a:t>
              </a:r>
            </a:p>
          </p:txBody>
        </p:sp>
        <p:pic>
          <p:nvPicPr>
            <p:cNvPr id="5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754" y="5342435"/>
              <a:ext cx="997810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7331060" y="5644614"/>
            <a:ext cx="6474543" cy="665540"/>
            <a:chOff x="7331049" y="5644613"/>
            <a:chExt cx="6474542" cy="665540"/>
          </a:xfrm>
        </p:grpSpPr>
        <p:sp>
          <p:nvSpPr>
            <p:cNvPr id="66" name="TextBox 9"/>
            <p:cNvSpPr txBox="1"/>
            <p:nvPr/>
          </p:nvSpPr>
          <p:spPr>
            <a:xfrm>
              <a:off x="7331049" y="5791965"/>
              <a:ext cx="647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P(Y = Bedroom , X=               ) = 0.0002</a:t>
              </a:r>
            </a:p>
          </p:txBody>
        </p:sp>
        <p:pic>
          <p:nvPicPr>
            <p:cNvPr id="5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1407" y="5644613"/>
              <a:ext cx="896585" cy="66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7352336" y="2168863"/>
            <a:ext cx="4543191" cy="2684320"/>
            <a:chOff x="7417741" y="2126143"/>
            <a:chExt cx="4543191" cy="2684320"/>
          </a:xfrm>
        </p:grpSpPr>
        <p:grpSp>
          <p:nvGrpSpPr>
            <p:cNvPr id="13" name="Group 12"/>
            <p:cNvGrpSpPr/>
            <p:nvPr/>
          </p:nvGrpSpPr>
          <p:grpSpPr>
            <a:xfrm>
              <a:off x="7417741" y="2239272"/>
              <a:ext cx="4477776" cy="2307492"/>
              <a:chOff x="7417741" y="2239272"/>
              <a:chExt cx="4477776" cy="2307492"/>
            </a:xfrm>
          </p:grpSpPr>
          <p:grpSp>
            <p:nvGrpSpPr>
              <p:cNvPr id="49" name="Group 32"/>
              <p:cNvGrpSpPr/>
              <p:nvPr/>
            </p:nvGrpSpPr>
            <p:grpSpPr>
              <a:xfrm>
                <a:off x="7417741" y="2246570"/>
                <a:ext cx="4202123" cy="1697824"/>
                <a:chOff x="7412986" y="2528528"/>
                <a:chExt cx="4202123" cy="1697824"/>
              </a:xfrm>
            </p:grpSpPr>
            <p:sp>
              <p:nvSpPr>
                <p:cNvPr id="41" name="TextBox 53"/>
                <p:cNvSpPr txBox="1"/>
                <p:nvPr/>
              </p:nvSpPr>
              <p:spPr>
                <a:xfrm>
                  <a:off x="8919223" y="3926142"/>
                  <a:ext cx="304892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1" dirty="0"/>
                    <a:t>…</a:t>
                  </a:r>
                </a:p>
              </p:txBody>
            </p:sp>
            <p:sp>
              <p:nvSpPr>
                <p:cNvPr id="42" name="TextBox 54"/>
                <p:cNvSpPr txBox="1"/>
                <p:nvPr/>
              </p:nvSpPr>
              <p:spPr>
                <a:xfrm>
                  <a:off x="11310217" y="3888518"/>
                  <a:ext cx="304892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1" dirty="0"/>
                    <a:t>…</a:t>
                  </a:r>
                </a:p>
              </p:txBody>
            </p:sp>
            <p:sp>
              <p:nvSpPr>
                <p:cNvPr id="44" name="TextBox 55"/>
                <p:cNvSpPr txBox="1"/>
                <p:nvPr/>
              </p:nvSpPr>
              <p:spPr>
                <a:xfrm>
                  <a:off x="7412986" y="2528528"/>
                  <a:ext cx="824265" cy="3002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1" dirty="0"/>
                    <a:t>Y=B , X=  </a:t>
                  </a:r>
                </a:p>
              </p:txBody>
            </p:sp>
          </p:grp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9"/>
              <a:srcRect l="27576" r="23697" b="33117"/>
              <a:stretch/>
            </p:blipFill>
            <p:spPr>
              <a:xfrm>
                <a:off x="8641147" y="3076055"/>
                <a:ext cx="918891" cy="659605"/>
              </a:xfrm>
              <a:prstGeom prst="rect">
                <a:avLst/>
              </a:prstGeom>
            </p:spPr>
          </p:pic>
          <p:sp>
            <p:nvSpPr>
              <p:cNvPr id="43" name="TextBox 55"/>
              <p:cNvSpPr txBox="1"/>
              <p:nvPr/>
            </p:nvSpPr>
            <p:spPr>
              <a:xfrm>
                <a:off x="7455412" y="3120449"/>
                <a:ext cx="785793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/>
                  <a:t>Y=B , X= </a:t>
                </a:r>
              </a:p>
            </p:txBody>
          </p:sp>
          <p:sp>
            <p:nvSpPr>
              <p:cNvPr id="50" name="TextBox 55"/>
              <p:cNvSpPr txBox="1"/>
              <p:nvPr/>
            </p:nvSpPr>
            <p:spPr>
              <a:xfrm>
                <a:off x="9774902" y="2239272"/>
                <a:ext cx="835485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/>
                  <a:t>Y=D , X=  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9"/>
              <a:srcRect l="27576" r="23697" b="33117"/>
              <a:stretch/>
            </p:blipFill>
            <p:spPr>
              <a:xfrm>
                <a:off x="10976626" y="3023143"/>
                <a:ext cx="918891" cy="659605"/>
              </a:xfrm>
              <a:prstGeom prst="rect">
                <a:avLst/>
              </a:prstGeom>
            </p:spPr>
          </p:pic>
          <p:sp>
            <p:nvSpPr>
              <p:cNvPr id="52" name="TextBox 55"/>
              <p:cNvSpPr txBox="1"/>
              <p:nvPr/>
            </p:nvSpPr>
            <p:spPr>
              <a:xfrm>
                <a:off x="9774902" y="3121635"/>
                <a:ext cx="797013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/>
                  <a:t>Y=D , X= </a:t>
                </a:r>
              </a:p>
            </p:txBody>
          </p:sp>
          <p:sp>
            <p:nvSpPr>
              <p:cNvPr id="53" name="TextBox 55"/>
              <p:cNvSpPr txBox="1"/>
              <p:nvPr/>
            </p:nvSpPr>
            <p:spPr>
              <a:xfrm>
                <a:off x="7493084" y="4246554"/>
                <a:ext cx="785793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/>
                  <a:t>Y=B , X= </a:t>
                </a:r>
              </a:p>
            </p:txBody>
          </p:sp>
          <p:sp>
            <p:nvSpPr>
              <p:cNvPr id="62" name="TextBox 55"/>
              <p:cNvSpPr txBox="1"/>
              <p:nvPr/>
            </p:nvSpPr>
            <p:spPr>
              <a:xfrm>
                <a:off x="9824849" y="4246554"/>
                <a:ext cx="797013" cy="300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/>
                  <a:t>Y=D , X= 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0012" y="3023144"/>
              <a:ext cx="971111" cy="712516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920123" y="2998721"/>
              <a:ext cx="975393" cy="679947"/>
            </a:xfrm>
            <a:prstGeom prst="rect">
              <a:avLst/>
            </a:prstGeom>
          </p:spPr>
        </p:pic>
        <p:pic>
          <p:nvPicPr>
            <p:cNvPr id="56" name="Picture 2" descr="beige bed with mattres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146" y="4096916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eige bed with mattres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2373" y="4099044"/>
              <a:ext cx="948559" cy="71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6985" y="2239575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626" y="2126143"/>
              <a:ext cx="952018" cy="634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53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1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Discriminative vs. generative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10" y="6437960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8115" y="3448212"/>
            <a:ext cx="4552663" cy="1825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63134" y="5337855"/>
            <a:ext cx="12110459" cy="910155"/>
            <a:chOff x="463131" y="5337844"/>
            <a:chExt cx="12110459" cy="910154"/>
          </a:xfrm>
        </p:grpSpPr>
        <p:pic>
          <p:nvPicPr>
            <p:cNvPr id="35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7846" y="5337844"/>
              <a:ext cx="1364548" cy="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43"/>
            <p:cNvGrpSpPr/>
            <p:nvPr/>
          </p:nvGrpSpPr>
          <p:grpSpPr>
            <a:xfrm>
              <a:off x="463131" y="5337844"/>
              <a:ext cx="12110459" cy="910154"/>
              <a:chOff x="597178" y="5683630"/>
              <a:chExt cx="12110459" cy="910154"/>
            </a:xfrm>
          </p:grpSpPr>
          <p:grpSp>
            <p:nvGrpSpPr>
              <p:cNvPr id="55" name="Group 44"/>
              <p:cNvGrpSpPr/>
              <p:nvPr/>
            </p:nvGrpSpPr>
            <p:grpSpPr>
              <a:xfrm>
                <a:off x="597178" y="5962050"/>
                <a:ext cx="12110459" cy="400431"/>
                <a:chOff x="597178" y="4878309"/>
                <a:chExt cx="12110459" cy="400431"/>
              </a:xfrm>
            </p:grpSpPr>
            <p:sp>
              <p:nvSpPr>
                <p:cNvPr id="56" name="TextBox 46"/>
                <p:cNvSpPr txBox="1"/>
                <p:nvPr/>
              </p:nvSpPr>
              <p:spPr>
                <a:xfrm>
                  <a:off x="597178" y="4878309"/>
                  <a:ext cx="3907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Therefore it cannot handle missing data</a:t>
                  </a:r>
                </a:p>
              </p:txBody>
            </p:sp>
            <p:sp>
              <p:nvSpPr>
                <p:cNvPr id="58" name="TextBox 59"/>
                <p:cNvSpPr txBox="1"/>
                <p:nvPr/>
              </p:nvSpPr>
              <p:spPr>
                <a:xfrm>
                  <a:off x="6233095" y="4909408"/>
                  <a:ext cx="64745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P(Y = Bedroom | X =                  )</a:t>
                  </a:r>
                </a:p>
              </p:txBody>
            </p:sp>
          </p:grpSp>
          <p:sp>
            <p:nvSpPr>
              <p:cNvPr id="10" name="Rectangle 45"/>
              <p:cNvSpPr/>
              <p:nvPr/>
            </p:nvSpPr>
            <p:spPr>
              <a:xfrm>
                <a:off x="9191893" y="5683630"/>
                <a:ext cx="639310" cy="9101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13" name="TextBox 2"/>
          <p:cNvSpPr txBox="1"/>
          <p:nvPr/>
        </p:nvSpPr>
        <p:spPr>
          <a:xfrm>
            <a:off x="463131" y="2053048"/>
            <a:ext cx="468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Joint and conditional are related via </a:t>
            </a:r>
            <a:r>
              <a:rPr lang="en-US" b="1" dirty="0"/>
              <a:t>Bayes Rule</a:t>
            </a:r>
            <a:r>
              <a:rPr lang="en-US" dirty="0"/>
              <a:t>: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63138" y="2909301"/>
            <a:ext cx="8744871" cy="1039397"/>
            <a:chOff x="463131" y="2909300"/>
            <a:chExt cx="8744871" cy="1039397"/>
          </a:xfrm>
        </p:grpSpPr>
        <p:sp>
          <p:nvSpPr>
            <p:cNvPr id="4" name="TextBox 4"/>
            <p:cNvSpPr txBox="1"/>
            <p:nvPr/>
          </p:nvSpPr>
          <p:spPr>
            <a:xfrm>
              <a:off x="463131" y="3192950"/>
              <a:ext cx="8744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P(Y = Bedroom | X=                      ) = </a:t>
              </a:r>
            </a:p>
          </p:txBody>
        </p:sp>
        <p:pic>
          <p:nvPicPr>
            <p:cNvPr id="31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059" y="2909300"/>
              <a:ext cx="1558315" cy="1039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6099059" y="2442328"/>
            <a:ext cx="6474543" cy="910155"/>
            <a:chOff x="6099048" y="2442321"/>
            <a:chExt cx="6474542" cy="910154"/>
          </a:xfrm>
        </p:grpSpPr>
        <p:sp>
          <p:nvSpPr>
            <p:cNvPr id="29" name="TextBox 17"/>
            <p:cNvSpPr txBox="1"/>
            <p:nvPr/>
          </p:nvSpPr>
          <p:spPr>
            <a:xfrm>
              <a:off x="6099048" y="2709654"/>
              <a:ext cx="647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P(Y = Bedroom, X=                 )</a:t>
              </a:r>
            </a:p>
          </p:txBody>
        </p:sp>
        <p:pic>
          <p:nvPicPr>
            <p:cNvPr id="32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8315" y="2442321"/>
              <a:ext cx="1364548" cy="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7174812" y="3469769"/>
            <a:ext cx="6474543" cy="672691"/>
            <a:chOff x="7174803" y="3469764"/>
            <a:chExt cx="6474542" cy="672691"/>
          </a:xfrm>
        </p:grpSpPr>
        <p:sp>
          <p:nvSpPr>
            <p:cNvPr id="53" name="TextBox 38"/>
            <p:cNvSpPr txBox="1"/>
            <p:nvPr/>
          </p:nvSpPr>
          <p:spPr>
            <a:xfrm>
              <a:off x="7174803" y="3549063"/>
              <a:ext cx="6474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P( X =              )</a:t>
              </a:r>
            </a:p>
          </p:txBody>
        </p:sp>
        <p:pic>
          <p:nvPicPr>
            <p:cNvPr id="33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1432" y="3469764"/>
              <a:ext cx="1008531" cy="672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63888" y="4272940"/>
            <a:ext cx="14748441" cy="910155"/>
            <a:chOff x="451433" y="4255578"/>
            <a:chExt cx="14748441" cy="910154"/>
          </a:xfrm>
        </p:grpSpPr>
        <p:grpSp>
          <p:nvGrpSpPr>
            <p:cNvPr id="7" name="Group 6"/>
            <p:cNvGrpSpPr/>
            <p:nvPr/>
          </p:nvGrpSpPr>
          <p:grpSpPr>
            <a:xfrm>
              <a:off x="451433" y="4501551"/>
              <a:ext cx="14748441" cy="377087"/>
              <a:chOff x="336701" y="4328353"/>
              <a:chExt cx="14748441" cy="377087"/>
            </a:xfrm>
          </p:grpSpPr>
          <p:sp>
            <p:nvSpPr>
              <p:cNvPr id="12" name="TextBox 23"/>
              <p:cNvSpPr txBox="1"/>
              <p:nvPr/>
            </p:nvSpPr>
            <p:spPr>
              <a:xfrm>
                <a:off x="336701" y="4328353"/>
                <a:ext cx="5623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Discriminative</a:t>
                </a:r>
                <a:r>
                  <a:rPr lang="en-US" dirty="0"/>
                  <a:t>: X is always given, does not need to model </a:t>
                </a:r>
              </a:p>
            </p:txBody>
          </p:sp>
          <p:sp>
            <p:nvSpPr>
              <p:cNvPr id="50" name="TextBox 30"/>
              <p:cNvSpPr txBox="1"/>
              <p:nvPr/>
            </p:nvSpPr>
            <p:spPr>
              <a:xfrm>
                <a:off x="8610599" y="4336108"/>
                <a:ext cx="6474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P( X=                )</a:t>
                </a:r>
              </a:p>
            </p:txBody>
          </p:sp>
        </p:grpSp>
        <p:pic>
          <p:nvPicPr>
            <p:cNvPr id="34" name="Picture 2" descr="dining table set placed beside glass windo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7471" y="4255578"/>
              <a:ext cx="1364548" cy="91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888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825636"/>
            <a:ext cx="10515600" cy="584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b="1" dirty="0"/>
              <a:t>conditional generative models </a:t>
            </a:r>
            <a:r>
              <a:rPr lang="en-US" sz="2400" dirty="0"/>
              <a:t>are also possible.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7041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Conditional Generative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5110" y="6437960"/>
            <a:ext cx="18473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1" dirty="0"/>
          </a:p>
        </p:txBody>
      </p:sp>
      <p:sp>
        <p:nvSpPr>
          <p:cNvPr id="32" name="TextBox 18"/>
          <p:cNvSpPr txBox="1"/>
          <p:nvPr/>
        </p:nvSpPr>
        <p:spPr>
          <a:xfrm>
            <a:off x="838209" y="3359723"/>
            <a:ext cx="1104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P(X=                             | Caption = “A black table with 6 chairs”)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16" name="Picture 2" descr="dining table set placed beside glass windo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47" y="2876519"/>
            <a:ext cx="2472985" cy="164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7B30A7-5CEE-0841-9274-4CC91E3BC62B}"/>
              </a:ext>
            </a:extLst>
          </p:cNvPr>
          <p:cNvSpPr txBox="1">
            <a:spLocks/>
          </p:cNvSpPr>
          <p:nvPr/>
        </p:nvSpPr>
        <p:spPr>
          <a:xfrm>
            <a:off x="838200" y="5148796"/>
            <a:ext cx="10515600" cy="5847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M Roman 12" panose="00000500000000000000" pitchFamily="50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M Roman 12" panose="00000500000000000000" pitchFamily="50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M Roman 12" panose="00000500000000000000" pitchFamily="50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Roman 12" panose="00000500000000000000" pitchFamily="50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M Roman 12" panose="000005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Such models are a step towards the </a:t>
            </a:r>
            <a:r>
              <a:rPr lang="en-US" b="1" dirty="0"/>
              <a:t>controlled generation</a:t>
            </a:r>
            <a:r>
              <a:rPr lang="en-US" dirty="0"/>
              <a:t> of complex outputs.</a:t>
            </a:r>
          </a:p>
        </p:txBody>
      </p:sp>
    </p:spTree>
    <p:extLst>
      <p:ext uri="{BB962C8B-B14F-4D97-AF65-F5344CB8AC3E}">
        <p14:creationId xmlns:p14="http://schemas.microsoft.com/office/powerpoint/2010/main" val="341471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5798B5-77D3-A646-B38F-C12FCFD297BD}"/>
              </a:ext>
            </a:extLst>
          </p:cNvPr>
          <p:cNvSpPr txBox="1"/>
          <p:nvPr/>
        </p:nvSpPr>
        <p:spPr>
          <a:xfrm>
            <a:off x="1085272" y="3075057"/>
            <a:ext cx="10024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Next: Applications of 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231905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9754-EA13-7142-A94B-118740AB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Art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50DD5-6B91-7A4E-AD71-50400A822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19" y="1690688"/>
            <a:ext cx="8553562" cy="3896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9AD2C4-B49A-F149-A0A8-9BBABB9A32A5}"/>
              </a:ext>
            </a:extLst>
          </p:cNvPr>
          <p:cNvSpPr txBox="1"/>
          <p:nvPr/>
        </p:nvSpPr>
        <p:spPr>
          <a:xfrm>
            <a:off x="3045502" y="5846544"/>
            <a:ext cx="6100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/>
              <a:t>kneeling cat knight, portrait, finely detailed armor, intricate design, silver, silk, cinematic lighting, 4k</a:t>
            </a:r>
          </a:p>
        </p:txBody>
      </p:sp>
    </p:spTree>
    <p:extLst>
      <p:ext uri="{BB962C8B-B14F-4D97-AF65-F5344CB8AC3E}">
        <p14:creationId xmlns:p14="http://schemas.microsoft.com/office/powerpoint/2010/main" val="180101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16966-FB3E-8D46-BC51-A75EEF2A0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02"/>
          <a:stretch/>
        </p:blipFill>
        <p:spPr>
          <a:xfrm>
            <a:off x="539750" y="1280958"/>
            <a:ext cx="11112500" cy="50229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7E99F4-1D00-4049-8311-6E7F6F57D4E5}"/>
              </a:ext>
            </a:extLst>
          </p:cNvPr>
          <p:cNvSpPr/>
          <p:nvPr/>
        </p:nvSpPr>
        <p:spPr>
          <a:xfrm>
            <a:off x="6385810" y="5089862"/>
            <a:ext cx="4976734" cy="974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98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3CC5-A916-7C4C-9145-1B219076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0564" y="365125"/>
            <a:ext cx="4593236" cy="1325563"/>
          </a:xfrm>
        </p:spPr>
        <p:txBody>
          <a:bodyPr/>
          <a:lstStyle/>
          <a:p>
            <a:r>
              <a:rPr lang="en-US"/>
              <a:t>Generative 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C4DFF-E939-ED42-801C-C1804C452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2" y="597577"/>
            <a:ext cx="5685228" cy="5662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F8D6FB-C80C-9B41-83FB-37DA88CC8A37}"/>
              </a:ext>
            </a:extLst>
          </p:cNvPr>
          <p:cNvSpPr txBox="1"/>
          <p:nvPr/>
        </p:nvSpPr>
        <p:spPr>
          <a:xfrm>
            <a:off x="6760564" y="3952098"/>
            <a:ext cx="345210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/>
              <a:t>A digital illustration of a steampunk flying machine in the sky with cogs and mechanisms, 4k, detailed, trending in artstation, fantasy vivid colors</a:t>
            </a:r>
          </a:p>
        </p:txBody>
      </p:sp>
    </p:spTree>
    <p:extLst>
      <p:ext uri="{BB962C8B-B14F-4D97-AF65-F5344CB8AC3E}">
        <p14:creationId xmlns:p14="http://schemas.microsoft.com/office/powerpoint/2010/main" val="970704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DABA9E-6383-3749-A9E1-66A875011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29" y="1656219"/>
            <a:ext cx="4575135" cy="4620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Generating Photorealistic Human Faces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5684" y="6308209"/>
            <a:ext cx="226529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 err="1"/>
              <a:t>thispersondoesnotexist.com</a:t>
            </a:r>
            <a:endParaRPr lang="en-US" sz="135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102EF-13E4-5E47-9DDE-CD42E85A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5298"/>
            <a:ext cx="4342732" cy="4299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BE0FA-F61D-D94D-8B42-766791B0A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731" y="3685037"/>
            <a:ext cx="2850397" cy="28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8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Generating Photorealistic Human Faces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36323" y="6308209"/>
            <a:ext cx="191465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 err="1"/>
              <a:t>Karras</a:t>
            </a:r>
            <a:r>
              <a:rPr lang="en-US" sz="1351" dirty="0"/>
              <a:t> et al., 2018 </a:t>
            </a:r>
          </a:p>
        </p:txBody>
      </p:sp>
      <p:pic>
        <p:nvPicPr>
          <p:cNvPr id="3" name="Online Media 2" descr="Progressive Growing of GANs for Improved Quality, Stability, and Variation">
            <a:hlinkClick r:id="" action="ppaction://media"/>
            <a:extLst>
              <a:ext uri="{FF2B5EF4-FFF2-40B4-BE49-F238E27FC236}">
                <a16:creationId xmlns:a16="http://schemas.microsoft.com/office/drawing/2014/main" id="{F217664B-42D4-B241-9E83-4AF4075ED0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32675" y="1576607"/>
            <a:ext cx="8126673" cy="45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4591-D157-6148-A12F-F5D75C20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Portraits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66301-3F5A-2B44-A3DB-A160D8C2CC76}"/>
              </a:ext>
            </a:extLst>
          </p:cNvPr>
          <p:cNvSpPr txBox="1"/>
          <p:nvPr/>
        </p:nvSpPr>
        <p:spPr>
          <a:xfrm>
            <a:off x="10136323" y="6308209"/>
            <a:ext cx="1914652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1" dirty="0"/>
              <a:t>Samsung AI Lab</a:t>
            </a:r>
          </a:p>
        </p:txBody>
      </p:sp>
      <p:pic>
        <p:nvPicPr>
          <p:cNvPr id="3" name="Online Media 2" descr="AI brings Mona Lisa to life">
            <a:hlinkClick r:id="" action="ppaction://media"/>
            <a:extLst>
              <a:ext uri="{FF2B5EF4-FFF2-40B4-BE49-F238E27FC236}">
                <a16:creationId xmlns:a16="http://schemas.microsoft.com/office/drawing/2014/main" id="{47343D8C-5681-7345-856A-BE3FCA2CCD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99895" y="1690688"/>
            <a:ext cx="7767053" cy="438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5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Image Enhancement and Super-Resolution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14089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Uses a conditional generative model  </a:t>
            </a:r>
            <a:r>
              <a:rPr lang="en-US" b="1" dirty="0"/>
              <a:t>P( high res image | low res image)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330" y="2429723"/>
            <a:ext cx="6760384" cy="2689569"/>
          </a:xfrm>
          <a:prstGeom prst="rect">
            <a:avLst/>
          </a:prstGeom>
        </p:spPr>
      </p:pic>
      <p:sp>
        <p:nvSpPr>
          <p:cNvPr id="8" name="AutoShape 2" descr="http://geoffreylitt.com/images/article_images/enhance/21.svg?1519070704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73" y="2474699"/>
            <a:ext cx="4163952" cy="42764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5989" y="6254760"/>
            <a:ext cx="137794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 err="1"/>
              <a:t>Ledig</a:t>
            </a:r>
            <a:r>
              <a:rPr lang="en-US" sz="1351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159055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8969FD-29F9-D445-A4D1-74BF08BC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29" y="1898644"/>
            <a:ext cx="9308727" cy="46825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C97BC5-9246-CB44-8998-1B9E22345ECD}"/>
              </a:ext>
            </a:extLst>
          </p:cNvPr>
          <p:cNvSpPr/>
          <p:nvPr/>
        </p:nvSpPr>
        <p:spPr>
          <a:xfrm>
            <a:off x="10285888" y="6281006"/>
            <a:ext cx="1131464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1" dirty="0"/>
              <a:t>Radford et 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E25CBF-BA0F-E540-BDFA-32900566D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1" y="533600"/>
            <a:ext cx="1295400" cy="129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E19A8B-B23D-4544-8CB6-F96F8C290D27}"/>
              </a:ext>
            </a:extLst>
          </p:cNvPr>
          <p:cNvSpPr/>
          <p:nvPr/>
        </p:nvSpPr>
        <p:spPr>
          <a:xfrm>
            <a:off x="7239149" y="1690688"/>
            <a:ext cx="3696822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Here, the generative models learns high-level concepts from data (similing, man, woman, etc.). We can use these to perform complex semantic manipulations over images.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287020-A3F0-4B42-AF2C-45EABF0B4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1693688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Generating Realistic Human Speech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Generative model of speech signals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6" y="2724025"/>
            <a:ext cx="7004425" cy="321957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07559" y="6342770"/>
            <a:ext cx="199016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van den Oord et al, 2016c</a:t>
            </a:r>
          </a:p>
        </p:txBody>
      </p:sp>
      <p:pic>
        <p:nvPicPr>
          <p:cNvPr id="4" name="parametric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1" y="2297303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7160" y="2417437"/>
            <a:ext cx="950709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Parametric</a:t>
            </a:r>
          </a:p>
        </p:txBody>
      </p:sp>
      <p:pic>
        <p:nvPicPr>
          <p:cNvPr id="9" name="concatenative-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1" y="304184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67149" y="3106108"/>
            <a:ext cx="119122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Concatenative</a:t>
            </a:r>
          </a:p>
        </p:txBody>
      </p:sp>
      <p:pic>
        <p:nvPicPr>
          <p:cNvPr id="11" name="wavenet-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1" y="3786377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67157" y="3884372"/>
            <a:ext cx="831959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 err="1"/>
              <a:t>WaveNet</a:t>
            </a:r>
            <a:endParaRPr lang="en-US" sz="1351" dirty="0"/>
          </a:p>
        </p:txBody>
      </p:sp>
      <p:sp>
        <p:nvSpPr>
          <p:cNvPr id="13" name="Rectangle 12"/>
          <p:cNvSpPr/>
          <p:nvPr/>
        </p:nvSpPr>
        <p:spPr>
          <a:xfrm>
            <a:off x="8101705" y="2183131"/>
            <a:ext cx="3714160" cy="23110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4" name="speaker-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37631" y="4605307"/>
            <a:ext cx="609600" cy="609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67159" y="4725365"/>
            <a:ext cx="1177117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Unconditional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01716" y="1759612"/>
            <a:ext cx="120584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Text to Speech</a:t>
            </a:r>
          </a:p>
        </p:txBody>
      </p:sp>
      <p:pic>
        <p:nvPicPr>
          <p:cNvPr id="17" name="sample_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56273" y="5322412"/>
            <a:ext cx="609600" cy="609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30572" y="5432052"/>
            <a:ext cx="60465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25598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3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2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Signal Processing and Signal Enhancement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64187" cy="4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Audio super-resolution</a:t>
            </a:r>
            <a:r>
              <a:rPr lang="en-US" sz="2400" dirty="0"/>
              <a:t> using a conditional model  </a:t>
            </a:r>
            <a:r>
              <a:rPr lang="en-US" sz="2400" b="1" dirty="0"/>
              <a:t>P(high-res | low-res audio signal).</a:t>
            </a:r>
            <a:endParaRPr lang="en-US" b="1" dirty="0"/>
          </a:p>
        </p:txBody>
      </p:sp>
      <p:sp>
        <p:nvSpPr>
          <p:cNvPr id="8" name="AutoShape 2" descr="http://geoffreylitt.com/images/article_images/enhance/21.svg?1519070704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9" name="Group 2"/>
          <p:cNvGrpSpPr/>
          <p:nvPr/>
        </p:nvGrpSpPr>
        <p:grpSpPr>
          <a:xfrm>
            <a:off x="570376" y="2268035"/>
            <a:ext cx="11365229" cy="4043866"/>
            <a:chOff x="556364" y="4425838"/>
            <a:chExt cx="6899695" cy="2076563"/>
          </a:xfrm>
        </p:grpSpPr>
        <p:grpSp>
          <p:nvGrpSpPr>
            <p:cNvPr id="10" name="Group 3"/>
            <p:cNvGrpSpPr/>
            <p:nvPr/>
          </p:nvGrpSpPr>
          <p:grpSpPr>
            <a:xfrm>
              <a:off x="556364" y="4425838"/>
              <a:ext cx="6899695" cy="2076563"/>
              <a:chOff x="556364" y="4425838"/>
              <a:chExt cx="6899695" cy="2076563"/>
            </a:xfrm>
          </p:grpSpPr>
          <p:pic>
            <p:nvPicPr>
              <p:cNvPr id="13" name="Picture 16"/>
              <p:cNvPicPr>
                <a:picLocks noChangeAspect="1"/>
              </p:cNvPicPr>
              <p:nvPr/>
            </p:nvPicPr>
            <p:blipFill rotWithShape="1">
              <a:blip r:embed="rId6"/>
              <a:srcRect l="25631"/>
              <a:stretch/>
            </p:blipFill>
            <p:spPr>
              <a:xfrm>
                <a:off x="556364" y="4425838"/>
                <a:ext cx="4191101" cy="2076563"/>
              </a:xfrm>
              <a:prstGeom prst="rect">
                <a:avLst/>
              </a:prstGeom>
            </p:spPr>
          </p:pic>
          <p:sp>
            <p:nvSpPr>
              <p:cNvPr id="14" name="TextBox 17"/>
              <p:cNvSpPr txBox="1"/>
              <p:nvPr/>
            </p:nvSpPr>
            <p:spPr>
              <a:xfrm>
                <a:off x="6156763" y="4800600"/>
                <a:ext cx="885507" cy="191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/>
                  <a:t>Low-res signal</a:t>
                </a:r>
              </a:p>
            </p:txBody>
          </p:sp>
          <p:sp>
            <p:nvSpPr>
              <p:cNvPr id="15" name="TextBox 18"/>
              <p:cNvSpPr txBox="1"/>
              <p:nvPr/>
            </p:nvSpPr>
            <p:spPr>
              <a:xfrm>
                <a:off x="6213324" y="5680239"/>
                <a:ext cx="1242735" cy="191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1" dirty="0"/>
                  <a:t>High-res audio signal</a:t>
                </a:r>
              </a:p>
            </p:txBody>
          </p:sp>
        </p:grpSp>
        <p:pic>
          <p:nvPicPr>
            <p:cNvPr id="11" name="msp.4.4.lr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4680466"/>
              <a:ext cx="609600" cy="609600"/>
            </a:xfrm>
            <a:prstGeom prst="rect">
              <a:avLst/>
            </a:prstGeom>
          </p:spPr>
        </p:pic>
        <p:pic>
          <p:nvPicPr>
            <p:cNvPr id="12" name="msp.4.4.pr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5559603" y="5560105"/>
              <a:ext cx="609600" cy="609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9982649" y="6161796"/>
            <a:ext cx="1638975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 err="1"/>
              <a:t>Kuleshov</a:t>
            </a:r>
            <a:r>
              <a:rPr lang="en-US" sz="1351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141781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  <p:par>
              <p:cTn id="8"/>
            </p:par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Signal Enhancement for Functional Genomics Assays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14597" y="1825631"/>
            <a:ext cx="10739209" cy="403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These ideas extend to other types of signals, e.g., genomic measurements (ChIP-Seq).</a:t>
            </a:r>
            <a:endParaRPr lang="en-US" dirty="0"/>
          </a:p>
        </p:txBody>
      </p:sp>
      <p:sp>
        <p:nvSpPr>
          <p:cNvPr id="8" name="AutoShape 2" descr="http://geoffreylitt.com/images/article_images/enhance/21.svg?1519070704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" name="TextBox 15"/>
          <p:cNvSpPr txBox="1"/>
          <p:nvPr/>
        </p:nvSpPr>
        <p:spPr>
          <a:xfrm>
            <a:off x="9344357" y="6218614"/>
            <a:ext cx="241162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Birnbaum, Kuleshov et al., 2019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06E6F74-A27D-CD42-8D48-899550E66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683119"/>
            <a:ext cx="7849891" cy="28578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724EA9-01A3-F14A-9DEE-46607F99D8F3}"/>
              </a:ext>
            </a:extLst>
          </p:cNvPr>
          <p:cNvSpPr txBox="1"/>
          <p:nvPr/>
        </p:nvSpPr>
        <p:spPr>
          <a:xfrm>
            <a:off x="8688096" y="3194932"/>
            <a:ext cx="2877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Cheap, low-resolution</a:t>
            </a:r>
          </a:p>
          <a:p>
            <a:r>
              <a:rPr lang="en-US" dirty="0"/>
              <a:t>experimental measurements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66A876-09AB-1B43-8C13-D59B1F37C3A4}"/>
              </a:ext>
            </a:extLst>
          </p:cNvPr>
          <p:cNvSpPr txBox="1"/>
          <p:nvPr/>
        </p:nvSpPr>
        <p:spPr>
          <a:xfrm>
            <a:off x="8688096" y="4564237"/>
            <a:ext cx="2877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Accurate, high-resolution</a:t>
            </a:r>
          </a:p>
          <a:p>
            <a:r>
              <a:rPr lang="en-US" dirty="0"/>
              <a:t>experimental measurements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914D8ED-FBE5-0A48-88F6-BAD152FE0F43}"/>
              </a:ext>
            </a:extLst>
          </p:cNvPr>
          <p:cNvSpPr/>
          <p:nvPr/>
        </p:nvSpPr>
        <p:spPr>
          <a:xfrm rot="5400000">
            <a:off x="9634839" y="3954643"/>
            <a:ext cx="532263" cy="480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000290789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370FF-48CE-7B4E-8387-5A8518C3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Models for Drug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7AFA4-9947-994C-A976-E243BF86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14" y="1432204"/>
            <a:ext cx="7050171" cy="5060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0B833-C3BA-E749-93CB-6BF5916C1577}"/>
              </a:ext>
            </a:extLst>
          </p:cNvPr>
          <p:cNvSpPr txBox="1"/>
          <p:nvPr/>
        </p:nvSpPr>
        <p:spPr>
          <a:xfrm>
            <a:off x="9621085" y="6342770"/>
            <a:ext cx="1813510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 err="1"/>
              <a:t>InSilico</a:t>
            </a:r>
            <a:r>
              <a:rPr lang="en-US" sz="1351" dirty="0"/>
              <a:t> Medicine, 2020</a:t>
            </a:r>
          </a:p>
        </p:txBody>
      </p:sp>
    </p:spTree>
    <p:extLst>
      <p:ext uri="{BB962C8B-B14F-4D97-AF65-F5344CB8AC3E}">
        <p14:creationId xmlns:p14="http://schemas.microsoft.com/office/powerpoint/2010/main" val="27308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325C6C-C6E5-464F-8707-22718CFE2C3C}"/>
              </a:ext>
            </a:extLst>
          </p:cNvPr>
          <p:cNvSpPr/>
          <p:nvPr/>
        </p:nvSpPr>
        <p:spPr>
          <a:xfrm>
            <a:off x="2894993" y="1558408"/>
            <a:ext cx="60019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The topic of this course 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92ACDC-5698-1E44-8E8F-2524E6495757}"/>
              </a:ext>
            </a:extLst>
          </p:cNvPr>
          <p:cNvSpPr/>
          <p:nvPr/>
        </p:nvSpPr>
        <p:spPr>
          <a:xfrm>
            <a:off x="906700" y="2721113"/>
            <a:ext cx="108991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Deep Probabilistic and Generative Modeling</a:t>
            </a:r>
            <a:endParaRPr lang="en-US" sz="4000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985EAE-CC98-4348-881C-72B91872D97C}"/>
              </a:ext>
            </a:extLst>
          </p:cNvPr>
          <p:cNvSpPr/>
          <p:nvPr/>
        </p:nvSpPr>
        <p:spPr>
          <a:xfrm>
            <a:off x="2118292" y="4038005"/>
            <a:ext cx="84759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Let’s dissect what each term means.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8A216-6A22-4A40-985C-897D3A2B5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99" y="2679703"/>
            <a:ext cx="1409700" cy="74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B388F7-5AEB-584D-A21E-DD7CFBF1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71" y="2665481"/>
            <a:ext cx="316230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E43329-7A91-C146-B906-6D98F5AD2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1" y="2663097"/>
            <a:ext cx="2794000" cy="76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1BCC3-1BA3-E148-B30A-CF2EE7D71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803" y="2663097"/>
            <a:ext cx="2349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7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756" y="365125"/>
            <a:ext cx="3364043" cy="1325563"/>
          </a:xfrm>
        </p:spPr>
        <p:txBody>
          <a:bodyPr/>
          <a:lstStyle/>
          <a:p>
            <a:pPr algn="l"/>
            <a:r>
              <a:rPr lang="en-US" dirty="0"/>
              <a:t>Language Generation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5DB3F-3E53-AD41-873C-07845F7D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2" y="0"/>
            <a:ext cx="751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7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C78913-A7F4-4D4A-A460-19D58342D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10" y="0"/>
            <a:ext cx="8145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9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9286-8B13-1E46-B4BA-7A74B85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87A55-A336-6641-9905-EE787310DE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23" b="28430"/>
          <a:stretch/>
        </p:blipFill>
        <p:spPr>
          <a:xfrm>
            <a:off x="838206" y="2643943"/>
            <a:ext cx="4528929" cy="1649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575C5-1129-DF46-B70C-7F98BE2A1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57"/>
          <a:stretch/>
        </p:blipFill>
        <p:spPr>
          <a:xfrm>
            <a:off x="5513135" y="1825631"/>
            <a:ext cx="6036145" cy="380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99C84D-DA84-D744-9FA0-50A4B2FA74B3}"/>
              </a:ext>
            </a:extLst>
          </p:cNvPr>
          <p:cNvSpPr txBox="1"/>
          <p:nvPr/>
        </p:nvSpPr>
        <p:spPr>
          <a:xfrm>
            <a:off x="8147697" y="5934680"/>
            <a:ext cx="2597378" cy="715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Radford et al., 2019</a:t>
            </a:r>
          </a:p>
          <a:p>
            <a:r>
              <a:rPr lang="en-US" sz="1351" dirty="0"/>
              <a:t>Demo from </a:t>
            </a:r>
            <a:r>
              <a:rPr lang="en-US" sz="1351" dirty="0" err="1"/>
              <a:t>talktotransformer.com</a:t>
            </a:r>
            <a:endParaRPr lang="en-US" sz="1351" dirty="0"/>
          </a:p>
          <a:p>
            <a:endParaRPr lang="en-US" sz="1351" dirty="0"/>
          </a:p>
        </p:txBody>
      </p:sp>
    </p:spTree>
    <p:extLst>
      <p:ext uri="{BB962C8B-B14F-4D97-AF65-F5344CB8AC3E}">
        <p14:creationId xmlns:p14="http://schemas.microsoft.com/office/powerpoint/2010/main" val="1368161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Machine Translation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6617" y="1825631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Uses a conditional generative model  </a:t>
            </a:r>
            <a:r>
              <a:rPr lang="en-US" b="1" dirty="0"/>
              <a:t>P(English text | Chinese text).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17" y="2639250"/>
            <a:ext cx="7565397" cy="3853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82311" y="6221371"/>
            <a:ext cx="2753895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Figure from Google AI research blog.</a:t>
            </a:r>
          </a:p>
        </p:txBody>
      </p:sp>
    </p:spTree>
    <p:extLst>
      <p:ext uri="{BB962C8B-B14F-4D97-AF65-F5344CB8AC3E}">
        <p14:creationId xmlns:p14="http://schemas.microsoft.com/office/powerpoint/2010/main" val="1554514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1010-25FE-9E44-B01F-00D8ABA6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 Fakes</a:t>
            </a:r>
            <a:r>
              <a:rPr lang="en-US" dirty="0"/>
              <a:t> &amp; Face Swapping</a:t>
            </a:r>
          </a:p>
        </p:txBody>
      </p:sp>
      <p:pic>
        <p:nvPicPr>
          <p:cNvPr id="6" name="Picture 5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9D4505DF-8256-E342-BFE2-5AE4C3205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4" y="1805759"/>
            <a:ext cx="4874168" cy="3249445"/>
          </a:xfrm>
          <a:prstGeom prst="rect">
            <a:avLst/>
          </a:prstGeom>
        </p:spPr>
      </p:pic>
      <p:pic>
        <p:nvPicPr>
          <p:cNvPr id="8" name="Picture 7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C69453DB-096D-D84F-A929-3E848CAB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274" y="1826019"/>
            <a:ext cx="2134852" cy="322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88E50-7C7F-CA4C-8D19-24B78845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689" y="1832452"/>
            <a:ext cx="3718102" cy="3222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9FBD1F-9DCA-404E-8A10-78FBB73362D6}"/>
              </a:ext>
            </a:extLst>
          </p:cNvPr>
          <p:cNvSpPr txBox="1"/>
          <p:nvPr/>
        </p:nvSpPr>
        <p:spPr>
          <a:xfrm>
            <a:off x="1767315" y="5501389"/>
            <a:ext cx="8657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/>
              <a:t>Do you recognize anyone you know in these pictures?</a:t>
            </a:r>
          </a:p>
        </p:txBody>
      </p:sp>
    </p:spTree>
    <p:extLst>
      <p:ext uri="{BB962C8B-B14F-4D97-AF65-F5344CB8AC3E}">
        <p14:creationId xmlns:p14="http://schemas.microsoft.com/office/powerpoint/2010/main" val="3415909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01010-25FE-9E44-B01F-00D8ABA6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r>
              <a:rPr lang="en-US" dirty="0"/>
              <a:t> / Face Swapping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8E4BE-36BB-7345-B0B8-F7F65E776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5" y="1714499"/>
            <a:ext cx="3956051" cy="3429000"/>
          </a:xfrm>
          <a:prstGeom prst="rect">
            <a:avLst/>
          </a:prstGeom>
        </p:spPr>
      </p:pic>
      <p:pic>
        <p:nvPicPr>
          <p:cNvPr id="6" name="Picture 5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9D4505DF-8256-E342-BFE2-5AE4C3205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79" y="3234391"/>
            <a:ext cx="5295899" cy="3530599"/>
          </a:xfrm>
          <a:prstGeom prst="rect">
            <a:avLst/>
          </a:prstGeom>
        </p:spPr>
      </p:pic>
      <p:pic>
        <p:nvPicPr>
          <p:cNvPr id="8" name="Picture 7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C69453DB-096D-D84F-A929-3E848CAB9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70" y="1404096"/>
            <a:ext cx="3290133" cy="49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5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5360-806C-1744-8BB7-645848BE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97638-5D0B-EC43-8ACD-D192D6F95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image is real?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7E011A-80E9-8D43-9FC0-002E03106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7"/>
          <a:stretch/>
        </p:blipFill>
        <p:spPr>
          <a:xfrm>
            <a:off x="6282463" y="2776072"/>
            <a:ext cx="4815840" cy="3129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100AA2-9E53-C641-84A1-3C87DD070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8" b="13357"/>
          <a:stretch/>
        </p:blipFill>
        <p:spPr>
          <a:xfrm>
            <a:off x="971555" y="2776067"/>
            <a:ext cx="5055415" cy="31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75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C448-C45B-3241-A574-8FB2FA83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DeepFakes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162E-F2C8-AB45-94A4-C96C4E67B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459" y="1557201"/>
            <a:ext cx="1650724" cy="447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Neither!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C4759-6EEE-8D48-9F13-FC3AE23F4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41"/>
          <a:stretch/>
        </p:blipFill>
        <p:spPr>
          <a:xfrm>
            <a:off x="4511815" y="2004295"/>
            <a:ext cx="3263900" cy="1772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A20D27-3075-0E4F-A73E-A4222A0CAF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7"/>
          <a:stretch/>
        </p:blipFill>
        <p:spPr>
          <a:xfrm>
            <a:off x="4543575" y="4105007"/>
            <a:ext cx="3232151" cy="1972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21F034-B64B-DB43-90C7-4D36FA232A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2"/>
          <a:stretch/>
        </p:blipFill>
        <p:spPr>
          <a:xfrm>
            <a:off x="8029727" y="2004295"/>
            <a:ext cx="3257721" cy="1772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A17ED2-754E-A94F-A7C0-81163D4CA8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75"/>
          <a:stretch/>
        </p:blipFill>
        <p:spPr>
          <a:xfrm>
            <a:off x="8029727" y="4105007"/>
            <a:ext cx="3257721" cy="1972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578047-A715-5B48-9160-DB50354DA1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0"/>
          <a:stretch/>
        </p:blipFill>
        <p:spPr>
          <a:xfrm>
            <a:off x="1036459" y="4074359"/>
            <a:ext cx="3230880" cy="20029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541FEB-8139-A544-BCA9-CE142FC0F5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85"/>
          <a:stretch/>
        </p:blipFill>
        <p:spPr>
          <a:xfrm>
            <a:off x="1036459" y="2004289"/>
            <a:ext cx="3230880" cy="17725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2511C2D-30DB-7E41-BE17-73546AE37FF1}"/>
              </a:ext>
            </a:extLst>
          </p:cNvPr>
          <p:cNvSpPr txBox="1"/>
          <p:nvPr/>
        </p:nvSpPr>
        <p:spPr>
          <a:xfrm>
            <a:off x="5208105" y="6220807"/>
            <a:ext cx="14766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 glasses!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EB8713-FDE7-064F-B136-3E2D872B6E80}"/>
              </a:ext>
            </a:extLst>
          </p:cNvPr>
          <p:cNvSpPr txBox="1"/>
          <p:nvPr/>
        </p:nvSpPr>
        <p:spPr>
          <a:xfrm>
            <a:off x="8859080" y="6220807"/>
            <a:ext cx="12779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 smile!</a:t>
            </a:r>
          </a:p>
        </p:txBody>
      </p:sp>
    </p:spTree>
    <p:extLst>
      <p:ext uri="{BB962C8B-B14F-4D97-AF65-F5344CB8AC3E}">
        <p14:creationId xmlns:p14="http://schemas.microsoft.com/office/powerpoint/2010/main" val="112158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Image Translation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3" y="2661998"/>
            <a:ext cx="10040244" cy="286864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4577" y="1825631"/>
            <a:ext cx="1096764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Horse-to-zebra translation using a model </a:t>
            </a:r>
            <a:r>
              <a:rPr lang="en-US" b="1" dirty="0"/>
              <a:t>P(zebra images | horse images).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75059" y="5813456"/>
            <a:ext cx="1275349" cy="508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dirty="0"/>
              <a:t>Zhu </a:t>
            </a:r>
            <a:r>
              <a:rPr lang="en-US" sz="1351"/>
              <a:t>et al</a:t>
            </a:r>
            <a:r>
              <a:rPr lang="en-US" sz="1351" b="1"/>
              <a:t>., </a:t>
            </a:r>
            <a:r>
              <a:rPr lang="en-US" sz="1351"/>
              <a:t>2017</a:t>
            </a:r>
            <a:endParaRPr lang="en-US" sz="1351" dirty="0"/>
          </a:p>
          <a:p>
            <a:endParaRPr lang="en-US" sz="135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20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Image Translation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528" y="1593619"/>
            <a:ext cx="11602372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Dog-to-cat image translation using a model  </a:t>
            </a:r>
            <a:r>
              <a:rPr lang="en-US" b="1" dirty="0"/>
              <a:t>P(cat images | dog images)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D52A50-3198-AC49-A298-A4EC444F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00" y="2155540"/>
            <a:ext cx="85598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8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Generative Models?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7968" y="3950799"/>
            <a:ext cx="2397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High-Resolution Images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63899" y="6144180"/>
            <a:ext cx="190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Paragraphs of 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56217" y="6051431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Molecules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0793" y="372701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Speech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718704"/>
            <a:ext cx="10515600" cy="454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machine learning algorithms model complex, </a:t>
            </a:r>
            <a:r>
              <a:rPr lang="en-US" sz="2400" b="1" dirty="0"/>
              <a:t>high-dimensional</a:t>
            </a:r>
            <a:r>
              <a:rPr lang="en-US" sz="2400" dirty="0"/>
              <a:t> objects.</a:t>
            </a:r>
          </a:p>
        </p:txBody>
      </p:sp>
      <p:pic>
        <p:nvPicPr>
          <p:cNvPr id="1028" name="Picture 4" descr="https://upload.wikimedia.org/wikipedia/commons/thumb/f/fc/Floor_7a_bookstacks_in_Sterling_Memorial_Library.jpg/1280px-Floor_7a_bookstacks_in_Sterling_Memorial_Libr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59" y="4507280"/>
            <a:ext cx="1930188" cy="154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Waveform of Habana syndrome s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352" y="2548039"/>
            <a:ext cx="3498215" cy="9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EmiMa-099-semantic-segmentati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80" y="2556747"/>
            <a:ext cx="1953175" cy="130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31CB0F-F5AD-204D-BF21-DB2FB5EDB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259" y="429421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CE1C-0B95-C141-AEBB-B2E8695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Modes of Image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6CC8D-AF18-364C-A2D8-37148CBF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43" y="1513983"/>
            <a:ext cx="6643523" cy="49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14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Decision-Making: Planning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13795" y="2728210"/>
            <a:ext cx="4701751" cy="3489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 agent can use a generative model of the world to plan its 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Here, the model predicts the scene from different views. This helps the agent decide how to move in this simulated environement.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3D1255-CADC-C64E-8D61-626C7C1EB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4" y="1691925"/>
            <a:ext cx="6289107" cy="49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00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Futura Medium" charset="0"/>
                <a:cs typeface="Futura Medium" charset="0"/>
              </a:rPr>
              <a:t>Decision-Making: </a:t>
            </a:r>
            <a:r>
              <a:rPr lang="en-US" dirty="0">
                <a:latin typeface="+mj-lt"/>
                <a:ea typeface="Futura Medium" charset="0"/>
                <a:cs typeface="Futura Medium" charset="0"/>
              </a:rPr>
              <a:t>Imitation Learning</a:t>
            </a:r>
          </a:p>
        </p:txBody>
      </p:sp>
      <p:pic>
        <p:nvPicPr>
          <p:cNvPr id="4" name="long_ter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783" y="2532910"/>
            <a:ext cx="5097927" cy="3823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32957" y="6293226"/>
            <a:ext cx="251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 et al., 2017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4793" y="1776471"/>
            <a:ext cx="11297424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can also directly learn a model P( actions | past observations) from data: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9875D-B313-6945-AD22-42AB1193FC3D}"/>
              </a:ext>
            </a:extLst>
          </p:cNvPr>
          <p:cNvSpPr txBox="1"/>
          <p:nvPr/>
        </p:nvSpPr>
        <p:spPr>
          <a:xfrm>
            <a:off x="5942700" y="2782669"/>
            <a:ext cx="47902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The model predicts which actions (out of a high-dimensional set) to perform given a state.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learn the model by comparing it to a distribution of actions from a human demonstrator.</a:t>
            </a:r>
          </a:p>
        </p:txBody>
      </p:sp>
    </p:spTree>
    <p:extLst>
      <p:ext uri="{BB962C8B-B14F-4D97-AF65-F5344CB8AC3E}">
        <p14:creationId xmlns:p14="http://schemas.microsoft.com/office/powerpoint/2010/main" val="83094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14B18-DAB5-2140-9099-BA659AAE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Generative Models Useful For?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3848E-E60C-C942-B719-34607CD3A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1551"/>
            <a:ext cx="2438400" cy="248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20520A-90FE-0443-A12D-E0E3B5A28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23" y="1993900"/>
            <a:ext cx="5727700" cy="28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386FB6-677C-DF46-9B92-044CABF3BB88}"/>
              </a:ext>
            </a:extLst>
          </p:cNvPr>
          <p:cNvSpPr/>
          <p:nvPr/>
        </p:nvSpPr>
        <p:spPr>
          <a:xfrm>
            <a:off x="7480831" y="1738656"/>
            <a:ext cx="2951329" cy="3125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DBF34-87A9-8B4F-ACC5-5CEDDDFC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521" y="1993900"/>
            <a:ext cx="3657600" cy="287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B9FE48-5D6B-8B45-B4F3-A87138F9483F}"/>
              </a:ext>
            </a:extLst>
          </p:cNvPr>
          <p:cNvSpPr/>
          <p:nvPr/>
        </p:nvSpPr>
        <p:spPr>
          <a:xfrm>
            <a:off x="7633227" y="1891056"/>
            <a:ext cx="1060403" cy="616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74E2D-F5D2-F542-8ECD-F6438F3CBAF2}"/>
              </a:ext>
            </a:extLst>
          </p:cNvPr>
          <p:cNvSpPr txBox="1"/>
          <p:nvPr/>
        </p:nvSpPr>
        <p:spPr>
          <a:xfrm>
            <a:off x="387295" y="5080579"/>
            <a:ext cx="33402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Generation and Manipulation</a:t>
            </a:r>
          </a:p>
          <a:p>
            <a:pPr algn="ctr"/>
            <a:r>
              <a:rPr lang="en-US" sz="2000" dirty="0"/>
              <a:t>Super Resolution</a:t>
            </a:r>
          </a:p>
          <a:p>
            <a:pPr algn="ctr"/>
            <a:r>
              <a:rPr lang="en-US" sz="2000" dirty="0"/>
              <a:t>Signal Processing</a:t>
            </a:r>
          </a:p>
          <a:p>
            <a:pPr algn="ctr"/>
            <a:r>
              <a:rPr lang="en-US" sz="2000" dirty="0"/>
              <a:t>Signal Enhancement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50607-5F85-3643-96A1-7ED027AC1337}"/>
              </a:ext>
            </a:extLst>
          </p:cNvPr>
          <p:cNvSpPr txBox="1"/>
          <p:nvPr/>
        </p:nvSpPr>
        <p:spPr>
          <a:xfrm>
            <a:off x="4399223" y="5080579"/>
            <a:ext cx="2790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Representation Learning</a:t>
            </a:r>
          </a:p>
          <a:p>
            <a:pPr algn="ctr"/>
            <a:r>
              <a:rPr lang="en-US" sz="2000" dirty="0"/>
              <a:t>Style Transfer</a:t>
            </a:r>
          </a:p>
          <a:p>
            <a:pPr algn="ctr"/>
            <a:r>
              <a:rPr lang="en-US" sz="2000" dirty="0"/>
              <a:t>Image Translation</a:t>
            </a:r>
          </a:p>
          <a:p>
            <a:pPr algn="ctr"/>
            <a:r>
              <a:rPr lang="en-US" sz="2000" dirty="0"/>
              <a:t>Controlled generation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500C0-27B8-3644-A70D-4A9E688291B3}"/>
              </a:ext>
            </a:extLst>
          </p:cNvPr>
          <p:cNvSpPr txBox="1"/>
          <p:nvPr/>
        </p:nvSpPr>
        <p:spPr>
          <a:xfrm>
            <a:off x="9031294" y="5080579"/>
            <a:ext cx="20883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Decision-Making</a:t>
            </a:r>
          </a:p>
          <a:p>
            <a:pPr algn="ctr"/>
            <a:r>
              <a:rPr lang="en-US" sz="2000" dirty="0"/>
              <a:t>Planning</a:t>
            </a:r>
          </a:p>
          <a:p>
            <a:pPr algn="ctr"/>
            <a:r>
              <a:rPr lang="en-US" sz="2000" dirty="0"/>
              <a:t>Imitation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2395722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Roadmap and Key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Representation</a:t>
            </a:r>
            <a:r>
              <a:rPr lang="en-US" sz="2400" dirty="0"/>
              <a:t>: how do we model the joint distribution of many random variables?</a:t>
            </a:r>
          </a:p>
          <a:p>
            <a:pPr lvl="1"/>
            <a:r>
              <a:rPr lang="en-US" sz="2000" dirty="0"/>
              <a:t>Need compact representation</a:t>
            </a:r>
          </a:p>
          <a:p>
            <a:r>
              <a:rPr lang="en-US" sz="2400" b="1" dirty="0"/>
              <a:t>Learning</a:t>
            </a:r>
            <a:r>
              <a:rPr lang="en-US" sz="2400" dirty="0"/>
              <a:t>: what is the right way to compare probability distributions?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Inference</a:t>
            </a:r>
            <a:r>
              <a:rPr lang="en-US" sz="2400" dirty="0"/>
              <a:t>: how do we invert the generation process (e.g., vision as inverse graphics)?</a:t>
            </a:r>
          </a:p>
          <a:p>
            <a:pPr lvl="1"/>
            <a:r>
              <a:rPr lang="en-US" sz="2000" dirty="0"/>
              <a:t>Unsupervised learning: recover high-level descriptions (features) from raw data</a:t>
            </a:r>
          </a:p>
          <a:p>
            <a:endParaRPr lang="en-US" sz="2400" dirty="0"/>
          </a:p>
          <a:p>
            <a:endParaRPr lang="en-US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643551" y="3362643"/>
            <a:ext cx="4583595" cy="1646353"/>
            <a:chOff x="3643546" y="3362633"/>
            <a:chExt cx="4583595" cy="16463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3546" y="3362633"/>
              <a:ext cx="4583595" cy="16463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3546" y="3362633"/>
              <a:ext cx="681874" cy="4541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15539" y="3362633"/>
              <a:ext cx="687090" cy="45760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3546" y="3877411"/>
              <a:ext cx="707213" cy="523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5538" y="3877411"/>
              <a:ext cx="697785" cy="523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6762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Modeling As A Path To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Richard Feynman: “</a:t>
            </a:r>
            <a:r>
              <a:rPr lang="en-US" i="1" dirty="0"/>
              <a:t>What I cannot create, I do not understand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Generative Modeling: “</a:t>
            </a:r>
            <a:r>
              <a:rPr lang="en-US" i="1" dirty="0"/>
              <a:t>What I understand, I can </a:t>
            </a:r>
            <a:r>
              <a:rPr lang="en-US" b="1" i="1" dirty="0"/>
              <a:t>create</a:t>
            </a:r>
            <a:r>
              <a:rPr lang="en-US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3829" b="76053"/>
          <a:stretch/>
        </p:blipFill>
        <p:spPr>
          <a:xfrm>
            <a:off x="838206" y="1825625"/>
            <a:ext cx="7114207" cy="215517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pic>
        <p:nvPicPr>
          <p:cNvPr id="2050" name="Picture 2" descr="Richard Feynman 195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867" y="1517503"/>
            <a:ext cx="3159939" cy="316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91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5798B5-77D3-A646-B38F-C12FCFD297BD}"/>
              </a:ext>
            </a:extLst>
          </p:cNvPr>
          <p:cNvSpPr txBox="1"/>
          <p:nvPr/>
        </p:nvSpPr>
        <p:spPr>
          <a:xfrm>
            <a:off x="4347087" y="3075057"/>
            <a:ext cx="3229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Next: Logistics</a:t>
            </a:r>
          </a:p>
        </p:txBody>
      </p:sp>
    </p:spTree>
    <p:extLst>
      <p:ext uri="{BB962C8B-B14F-4D97-AF65-F5344CB8AC3E}">
        <p14:creationId xmlns:p14="http://schemas.microsoft.com/office/powerpoint/2010/main" val="3126764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F175-43B2-0641-A258-C353E485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Course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4E35-5636-2D4D-B9AD-046F1DE22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course is about the </a:t>
            </a:r>
            <a:r>
              <a:rPr lang="en-US" b="1"/>
              <a:t>probabilistic and algorithmic foundations </a:t>
            </a:r>
            <a:r>
              <a:rPr lang="en-US"/>
              <a:t>of generative models.</a:t>
            </a:r>
          </a:p>
          <a:p>
            <a:r>
              <a:rPr lang="en-US"/>
              <a:t>We explain from </a:t>
            </a:r>
            <a:r>
              <a:rPr lang="en-US" b="1"/>
              <a:t>first principles </a:t>
            </a:r>
            <a:r>
              <a:rPr lang="en-US"/>
              <a:t>why and how each generative modeling algorithm works and we will use mathematics a lot. </a:t>
            </a:r>
          </a:p>
          <a:p>
            <a:pPr lvl="1"/>
            <a:r>
              <a:rPr lang="en-US"/>
              <a:t>Please make sure you have a solid mathematical background!</a:t>
            </a:r>
          </a:p>
          <a:p>
            <a:r>
              <a:rPr lang="en-US"/>
              <a:t>We focus less on specific implementation techniques (e.g., fast.ai style), but you will still </a:t>
            </a:r>
            <a:r>
              <a:rPr lang="en-US" b="1"/>
              <a:t>implement most generative models </a:t>
            </a:r>
            <a:r>
              <a:rPr lang="en-US"/>
              <a:t>in the homeworks and the course project.</a:t>
            </a:r>
          </a:p>
          <a:p>
            <a:pPr lvl="1"/>
            <a:r>
              <a:rPr lang="en-US"/>
              <a:t>You should have existing familiarity with building ML models in torch/tensorflow, or be willing to learn it.</a:t>
            </a:r>
          </a:p>
        </p:txBody>
      </p:sp>
    </p:spTree>
    <p:extLst>
      <p:ext uri="{BB962C8B-B14F-4D97-AF65-F5344CB8AC3E}">
        <p14:creationId xmlns:p14="http://schemas.microsoft.com/office/powerpoint/2010/main" val="3985682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Syllabus: Some Specific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the main families of generative models</a:t>
            </a:r>
          </a:p>
          <a:p>
            <a:pPr lvl="1"/>
            <a:r>
              <a:rPr lang="en-US" dirty="0"/>
              <a:t>Autoregressive models</a:t>
            </a:r>
          </a:p>
          <a:p>
            <a:pPr lvl="1"/>
            <a:r>
              <a:rPr lang="en-US" dirty="0"/>
              <a:t>Normalizing flows</a:t>
            </a:r>
          </a:p>
          <a:p>
            <a:pPr lvl="1"/>
            <a:r>
              <a:rPr lang="en-US" dirty="0"/>
              <a:t>Variational auto-encoders</a:t>
            </a:r>
          </a:p>
          <a:p>
            <a:pPr lvl="1"/>
            <a:r>
              <a:rPr lang="en-US" dirty="0"/>
              <a:t>Generative adversarial networks</a:t>
            </a:r>
          </a:p>
          <a:p>
            <a:pPr lvl="1"/>
            <a:r>
              <a:rPr lang="en-US" dirty="0"/>
              <a:t>Energy-based models</a:t>
            </a:r>
          </a:p>
          <a:p>
            <a:r>
              <a:rPr lang="en-US" dirty="0"/>
              <a:t>Learning and inference algorithms</a:t>
            </a:r>
          </a:p>
          <a:p>
            <a:pPr lvl="1"/>
            <a:r>
              <a:rPr lang="en-US" dirty="0"/>
              <a:t>Variational inference, two-sample tests, F-divergences</a:t>
            </a:r>
          </a:p>
          <a:p>
            <a:r>
              <a:rPr lang="en-US" dirty="0"/>
              <a:t>Specialized topics in generative modeling</a:t>
            </a:r>
          </a:p>
          <a:p>
            <a:pPr lvl="1"/>
            <a:r>
              <a:rPr lang="en-US" dirty="0"/>
              <a:t>Discreteness, graphs, evaluation, probabilistic programming</a:t>
            </a:r>
          </a:p>
          <a:p>
            <a:r>
              <a:rPr lang="en-US" dirty="0"/>
              <a:t>Cutting-edge research and papers (student presentations)</a:t>
            </a:r>
          </a:p>
        </p:txBody>
      </p:sp>
    </p:spTree>
    <p:extLst>
      <p:ext uri="{BB962C8B-B14F-4D97-AF65-F5344CB8AC3E}">
        <p14:creationId xmlns:p14="http://schemas.microsoft.com/office/powerpoint/2010/main" val="1214602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Fully observed likelihood-based models</a:t>
            </a:r>
          </a:p>
          <a:p>
            <a:pPr lvl="1"/>
            <a:r>
              <a:rPr lang="en-US" dirty="0"/>
              <a:t>Autoregressive</a:t>
            </a:r>
          </a:p>
          <a:p>
            <a:pPr lvl="1"/>
            <a:r>
              <a:rPr lang="en-US" dirty="0"/>
              <a:t>Flow-based models</a:t>
            </a:r>
          </a:p>
          <a:p>
            <a:r>
              <a:rPr lang="en-US" dirty="0"/>
              <a:t>Latent variable models</a:t>
            </a:r>
          </a:p>
          <a:p>
            <a:pPr lvl="1"/>
            <a:r>
              <a:rPr lang="en-US" dirty="0" err="1"/>
              <a:t>Variational</a:t>
            </a:r>
            <a:r>
              <a:rPr lang="en-US" dirty="0"/>
              <a:t> learning</a:t>
            </a:r>
          </a:p>
          <a:p>
            <a:pPr lvl="1"/>
            <a:r>
              <a:rPr lang="en-US" dirty="0"/>
              <a:t>Inference amortization</a:t>
            </a:r>
          </a:p>
          <a:p>
            <a:pPr lvl="1"/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</a:t>
            </a:r>
            <a:endParaRPr lang="en-US" dirty="0"/>
          </a:p>
          <a:p>
            <a:r>
              <a:rPr lang="en-US" dirty="0"/>
              <a:t>Implicit generative models</a:t>
            </a:r>
          </a:p>
          <a:p>
            <a:pPr lvl="1"/>
            <a:r>
              <a:rPr lang="en-US" dirty="0"/>
              <a:t>Two sample tests, </a:t>
            </a:r>
            <a:r>
              <a:rPr lang="en-US" dirty="0" err="1"/>
              <a:t>embeddings</a:t>
            </a:r>
            <a:r>
              <a:rPr lang="en-US" dirty="0"/>
              <a:t>, F-divergences</a:t>
            </a:r>
          </a:p>
          <a:p>
            <a:pPr lvl="1"/>
            <a:r>
              <a:rPr lang="en-US" dirty="0"/>
              <a:t>Generative Adversarial Networks</a:t>
            </a:r>
          </a:p>
          <a:p>
            <a:r>
              <a:rPr lang="en-US" dirty="0"/>
              <a:t>Learn about algorithms, theory &amp; applications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8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Generative Models?</a:t>
            </a:r>
            <a:endParaRPr lang="en-US" dirty="0">
              <a:latin typeface="+mj-lt"/>
              <a:ea typeface="Futura Medium" charset="0"/>
              <a:cs typeface="Futura Medium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718704"/>
            <a:ext cx="10515600" cy="454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Generative machine learning algorithms model complex, </a:t>
            </a:r>
            <a:r>
              <a:rPr lang="en-US" sz="2400" b="1" dirty="0"/>
              <a:t>high-dimensional</a:t>
            </a:r>
            <a:r>
              <a:rPr lang="en-US" sz="2400" dirty="0"/>
              <a:t> objects.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07EAB-9199-E343-8CEF-B8853A0A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32719"/>
            <a:ext cx="4672263" cy="35041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09C91-BD27-3A4D-A905-A69D24F81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539" y="3177382"/>
            <a:ext cx="4535995" cy="3259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9B7FA-42FA-1240-99D1-79F161BF08E9}"/>
              </a:ext>
            </a:extLst>
          </p:cNvPr>
          <p:cNvSpPr txBox="1"/>
          <p:nvPr/>
        </p:nvSpPr>
        <p:spPr>
          <a:xfrm>
            <a:off x="1925053" y="2490616"/>
            <a:ext cx="231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Discriminative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B7852-FA6F-CB41-BA0F-EFA85FD87207}"/>
              </a:ext>
            </a:extLst>
          </p:cNvPr>
          <p:cNvSpPr txBox="1"/>
          <p:nvPr/>
        </p:nvSpPr>
        <p:spPr>
          <a:xfrm>
            <a:off x="7595938" y="2490616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75425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0E23-E43C-4745-A789-EF6BA741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Taxonomy of Generative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705C2-F792-ED42-82AF-5E4229F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584088"/>
            <a:ext cx="11607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18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knowledge about machine learning from at least one of CS4780, CS4701, CS5785</a:t>
            </a:r>
          </a:p>
          <a:p>
            <a:r>
              <a:rPr lang="en-US" dirty="0"/>
              <a:t>Basic knowledge of probabilities and calculus:</a:t>
            </a:r>
          </a:p>
          <a:p>
            <a:pPr lvl="1"/>
            <a:r>
              <a:rPr lang="en-US" dirty="0"/>
              <a:t>Gradients, gradient-descent optimization, backpropagation</a:t>
            </a:r>
          </a:p>
          <a:p>
            <a:pPr lvl="1"/>
            <a:r>
              <a:rPr lang="en-US" dirty="0"/>
              <a:t>Random variables, independence, conditional independence</a:t>
            </a:r>
          </a:p>
          <a:p>
            <a:pPr lvl="1"/>
            <a:r>
              <a:rPr lang="en-US" dirty="0"/>
              <a:t>Bayes rule, chain rule, change of variables formulas</a:t>
            </a:r>
          </a:p>
          <a:p>
            <a:r>
              <a:rPr lang="en-US" dirty="0"/>
              <a:t>Basic knowledge of deep neural networks (CNNs, RNNs; CS5787).</a:t>
            </a:r>
          </a:p>
          <a:p>
            <a:r>
              <a:rPr lang="en-US" dirty="0"/>
              <a:t>Proficiency in some programming language (preferably Python) is required.</a:t>
            </a:r>
          </a:p>
        </p:txBody>
      </p:sp>
    </p:spTree>
    <p:extLst>
      <p:ext uri="{BB962C8B-B14F-4D97-AF65-F5344CB8AC3E}">
        <p14:creationId xmlns:p14="http://schemas.microsoft.com/office/powerpoint/2010/main" val="637809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webpage: </a:t>
            </a:r>
            <a:r>
              <a:rPr lang="en-US" u="sng" dirty="0"/>
              <a:t>https://canvas.cornell.edu/courses/50665</a:t>
            </a:r>
          </a:p>
          <a:p>
            <a:r>
              <a:rPr lang="en-US" dirty="0"/>
              <a:t>Online Lectures MW 1pm-2:15pm</a:t>
            </a:r>
          </a:p>
          <a:p>
            <a:r>
              <a:rPr lang="en-US" dirty="0"/>
              <a:t>Suggested Reading: </a:t>
            </a:r>
            <a:r>
              <a:rPr lang="en-US" i="1" dirty="0"/>
              <a:t>Deep Learning</a:t>
            </a:r>
            <a:r>
              <a:rPr lang="en-US" dirty="0"/>
              <a:t> by Ian Goodfellow,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Aaron Courville. Online version available free 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  <a:p>
            <a:r>
              <a:rPr lang="en-US" dirty="0"/>
              <a:t>Lecture notes: </a:t>
            </a:r>
            <a:r>
              <a:rPr lang="en-US" dirty="0">
                <a:hlinkClick r:id="rId3"/>
              </a:rPr>
              <a:t>https://deepgenerativemodels.github.io/notes/index.html</a:t>
            </a:r>
            <a:endParaRPr lang="en-US" dirty="0"/>
          </a:p>
          <a:p>
            <a:r>
              <a:rPr lang="en-US" dirty="0"/>
              <a:t>Office hours: 30 minutes after each lecture</a:t>
            </a:r>
          </a:p>
        </p:txBody>
      </p:sp>
    </p:spTree>
    <p:extLst>
      <p:ext uri="{BB962C8B-B14F-4D97-AF65-F5344CB8AC3E}">
        <p14:creationId xmlns:p14="http://schemas.microsoft.com/office/powerpoint/2010/main" val="2995945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semester, the course will follow a hybrid remote/in-person format:</a:t>
            </a:r>
          </a:p>
          <a:p>
            <a:r>
              <a:rPr lang="en-US" dirty="0"/>
              <a:t>The first several weeks of lectures will be given in a hybrid format</a:t>
            </a:r>
          </a:p>
          <a:p>
            <a:pPr lvl="1"/>
            <a:r>
              <a:rPr lang="en-US" dirty="0"/>
              <a:t>I will be lecturing from NYC and streaming to an Ithaca classroom &amp; to Zoom.</a:t>
            </a:r>
          </a:p>
          <a:p>
            <a:pPr lvl="1"/>
            <a:r>
              <a:rPr lang="en-US" dirty="0"/>
              <a:t>Because of conference travel, several in-person lectures will be held remotely. You will be notified ahead of time via Canvas.</a:t>
            </a:r>
          </a:p>
          <a:p>
            <a:r>
              <a:rPr lang="en-US" dirty="0"/>
              <a:t>The last third of the course will consist of presentations of teams of students across Ithaca and NYC. I anticipate the presentations will be given remotely over Zoom.</a:t>
            </a:r>
          </a:p>
        </p:txBody>
      </p:sp>
    </p:spTree>
    <p:extLst>
      <p:ext uri="{BB962C8B-B14F-4D97-AF65-F5344CB8AC3E}">
        <p14:creationId xmlns:p14="http://schemas.microsoft.com/office/powerpoint/2010/main" val="3848096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</a:t>
            </a:r>
            <a:r>
              <a:rPr lang="en-US" dirty="0" err="1"/>
              <a:t>homeworks</a:t>
            </a:r>
            <a:r>
              <a:rPr lang="en-US" dirty="0"/>
              <a:t> (15% each): </a:t>
            </a:r>
          </a:p>
          <a:p>
            <a:pPr lvl="1"/>
            <a:r>
              <a:rPr lang="en-US" dirty="0"/>
              <a:t>First three: mix of conceptual and programming based questions</a:t>
            </a:r>
          </a:p>
          <a:p>
            <a:pPr lvl="1"/>
            <a:r>
              <a:rPr lang="en-US" dirty="0"/>
              <a:t>Homework 4: create your own homework! (stay tuned for details)</a:t>
            </a:r>
          </a:p>
          <a:p>
            <a:r>
              <a:rPr lang="en-US" dirty="0"/>
              <a:t>Presentation: 15%</a:t>
            </a:r>
          </a:p>
          <a:p>
            <a:r>
              <a:rPr lang="en-US" dirty="0"/>
              <a:t>Course Project: 25%</a:t>
            </a:r>
          </a:p>
          <a:p>
            <a:pPr lvl="1"/>
            <a:r>
              <a:rPr lang="en-US" dirty="0"/>
              <a:t>Proposal: 5%</a:t>
            </a:r>
          </a:p>
          <a:p>
            <a:pPr lvl="1"/>
            <a:r>
              <a:rPr lang="en-US" dirty="0"/>
              <a:t>Progress Report: 5%</a:t>
            </a:r>
          </a:p>
          <a:p>
            <a:pPr lvl="1"/>
            <a:r>
              <a:rPr lang="en-US" dirty="0"/>
              <a:t>Final Report: 15%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388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D28F-FED3-3C4D-8433-90982DE1F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425C-0224-5C4A-B961-1A8C619C5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Presentations can be done individually or in groups of two.</a:t>
            </a:r>
          </a:p>
          <a:p>
            <a:r>
              <a:rPr lang="en-US" dirty="0"/>
              <a:t>Should cover 1-2 research papers out of a list posted on the course website (See “Pages” tab in Canvas)</a:t>
            </a:r>
          </a:p>
          <a:p>
            <a:r>
              <a:rPr lang="en-US" dirty="0"/>
              <a:t>Expected length is 45 mins, followed by 15 mins discussion</a:t>
            </a:r>
          </a:p>
          <a:p>
            <a:r>
              <a:rPr lang="en-US" dirty="0"/>
              <a:t>Each team needs to write a review on two other papers.</a:t>
            </a:r>
          </a:p>
          <a:p>
            <a:r>
              <a:rPr lang="en-US" dirty="0"/>
              <a:t>Email the instructor to reserve presentation slots.</a:t>
            </a:r>
          </a:p>
          <a:p>
            <a:pPr lvl="1"/>
            <a:r>
              <a:rPr lang="en-US" dirty="0"/>
              <a:t>Presentations held in class in last third of the course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Send presentation outline at least two weeks before talk</a:t>
            </a:r>
          </a:p>
          <a:p>
            <a:pPr lvl="1"/>
            <a:r>
              <a:rPr lang="en-US" dirty="0"/>
              <a:t>Send presentation slides at least two days before talk</a:t>
            </a:r>
          </a:p>
        </p:txBody>
      </p:sp>
    </p:spTree>
    <p:extLst>
      <p:ext uri="{BB962C8B-B14F-4D97-AF65-F5344CB8AC3E}">
        <p14:creationId xmlns:p14="http://schemas.microsoft.com/office/powerpoint/2010/main" val="7813890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projects will be done in groups of up to 3 students and can fall into one or more of the following categories:</a:t>
            </a:r>
          </a:p>
          <a:p>
            <a:pPr lvl="1"/>
            <a:r>
              <a:rPr lang="en-US" dirty="0"/>
              <a:t>Application of deep generative models on a novel task/dataset</a:t>
            </a:r>
          </a:p>
          <a:p>
            <a:pPr lvl="1"/>
            <a:r>
              <a:rPr lang="en-US" dirty="0"/>
              <a:t>Algorithmic improvements into the evaluation, learning and/or inference of deep generative models</a:t>
            </a:r>
          </a:p>
          <a:p>
            <a:pPr lvl="1"/>
            <a:r>
              <a:rPr lang="en-US" dirty="0"/>
              <a:t>Theoretical analysis of any aspect of existing deep generative models</a:t>
            </a:r>
          </a:p>
          <a:p>
            <a:r>
              <a:rPr lang="en-US" dirty="0"/>
              <a:t>Teaching staff will suggest possible projects</a:t>
            </a:r>
          </a:p>
        </p:txBody>
      </p:sp>
    </p:spTree>
    <p:extLst>
      <p:ext uri="{BB962C8B-B14F-4D97-AF65-F5344CB8AC3E}">
        <p14:creationId xmlns:p14="http://schemas.microsoft.com/office/powerpoint/2010/main" val="234428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A67F-B4FF-4449-B343-19E46EE4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vs.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8174-E114-2F45-8C96-4108E2B45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9118" cy="4351339"/>
          </a:xfrm>
        </p:spPr>
        <p:txBody>
          <a:bodyPr>
            <a:normAutofit/>
          </a:bodyPr>
          <a:lstStyle/>
          <a:p>
            <a:r>
              <a:rPr lang="en-US" dirty="0"/>
              <a:t>Generative models can do everything that discriminative models can do: e.g., prediction (can get conditional p(</a:t>
            </a:r>
            <a:r>
              <a:rPr lang="en-US" dirty="0" err="1"/>
              <a:t>y|x</a:t>
            </a:r>
            <a:r>
              <a:rPr lang="en-US" dirty="0"/>
              <a:t>) from p(</a:t>
            </a:r>
            <a:r>
              <a:rPr lang="en-US" dirty="0" err="1"/>
              <a:t>x,y</a:t>
            </a:r>
            <a:r>
              <a:rPr lang="en-US" dirty="0"/>
              <a:t>) via Bayes’ rule).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generative models can also do much more!</a:t>
            </a:r>
          </a:p>
          <a:p>
            <a:pPr lvl="1"/>
            <a:r>
              <a:rPr lang="en-US" dirty="0"/>
              <a:t>Generating new x’s</a:t>
            </a:r>
          </a:p>
          <a:p>
            <a:pPr lvl="1"/>
            <a:r>
              <a:rPr lang="en-US" dirty="0"/>
              <a:t>Conditional generation of p(</a:t>
            </a:r>
            <a:r>
              <a:rPr lang="en-US" dirty="0" err="1"/>
              <a:t>x|y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Handling missing inputs in x</a:t>
            </a:r>
          </a:p>
          <a:p>
            <a:pPr lvl="1"/>
            <a:r>
              <a:rPr lang="en-US" dirty="0"/>
              <a:t>And much more!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A72463-0221-6B48-B671-7F8307EB7746}"/>
              </a:ext>
            </a:extLst>
          </p:cNvPr>
          <p:cNvGrpSpPr/>
          <p:nvPr/>
        </p:nvGrpSpPr>
        <p:grpSpPr>
          <a:xfrm>
            <a:off x="8376624" y="2948148"/>
            <a:ext cx="3180793" cy="3228816"/>
            <a:chOff x="7543358" y="3059668"/>
            <a:chExt cx="3180793" cy="32288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3895CC-DA99-9B44-990E-5F5E74F27329}"/>
                </a:ext>
              </a:extLst>
            </p:cNvPr>
            <p:cNvSpPr/>
            <p:nvPr/>
          </p:nvSpPr>
          <p:spPr>
            <a:xfrm>
              <a:off x="7543358" y="3651342"/>
              <a:ext cx="3180793" cy="69990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Generative Model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770FD1-0481-A541-B111-7399D5FAEF10}"/>
                </a:ext>
              </a:extLst>
            </p:cNvPr>
            <p:cNvSpPr/>
            <p:nvPr/>
          </p:nvSpPr>
          <p:spPr>
            <a:xfrm>
              <a:off x="7733626" y="3059668"/>
              <a:ext cx="28002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“A black table with 6 chairs”</a:t>
              </a: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D080FF8-86AA-DE42-863D-DB799EBCE8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261" y="4639001"/>
              <a:ext cx="2472985" cy="1649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77B2995-244C-1345-89E7-CFBC82ED1DAB}"/>
                </a:ext>
              </a:extLst>
            </p:cNvPr>
            <p:cNvCxnSpPr>
              <a:cxnSpLocks/>
            </p:cNvCxnSpPr>
            <p:nvPr/>
          </p:nvCxnSpPr>
          <p:spPr>
            <a:xfrm>
              <a:off x="9103103" y="3429000"/>
              <a:ext cx="0" cy="2912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F5499F-2270-284E-8CE1-CE904ED3AD5D}"/>
                </a:ext>
              </a:extLst>
            </p:cNvPr>
            <p:cNvCxnSpPr>
              <a:cxnSpLocks/>
            </p:cNvCxnSpPr>
            <p:nvPr/>
          </p:nvCxnSpPr>
          <p:spPr>
            <a:xfrm>
              <a:off x="9103103" y="4347782"/>
              <a:ext cx="0" cy="2912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738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A67F-B4FF-4449-B343-19E46EE4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vs.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8174-E114-2F45-8C96-4108E2B45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generative model can also be used for prediction, because we can derive the conditional p(</a:t>
            </a:r>
            <a:r>
              <a:rPr lang="en-US" dirty="0" err="1"/>
              <a:t>y|x</a:t>
            </a:r>
            <a:r>
              <a:rPr lang="en-US" dirty="0"/>
              <a:t>) from the joint p(</a:t>
            </a:r>
            <a:r>
              <a:rPr lang="en-US" dirty="0" err="1"/>
              <a:t>x,y</a:t>
            </a:r>
            <a:r>
              <a:rPr lang="en-US" dirty="0"/>
              <a:t>) via Bayes’ rule.</a:t>
            </a:r>
          </a:p>
          <a:p>
            <a:r>
              <a:rPr lang="en-US" dirty="0"/>
              <a:t>A generative model can also do more!</a:t>
            </a:r>
          </a:p>
          <a:p>
            <a:pPr lvl="1"/>
            <a:r>
              <a:rPr lang="en-US" dirty="0"/>
              <a:t>Handling missing inputs in x</a:t>
            </a:r>
          </a:p>
          <a:p>
            <a:pPr lvl="1"/>
            <a:r>
              <a:rPr lang="en-US" dirty="0"/>
              <a:t>Generating new x’s</a:t>
            </a:r>
          </a:p>
          <a:p>
            <a:pPr lvl="1"/>
            <a:r>
              <a:rPr lang="en-US" dirty="0"/>
              <a:t>Conditional generation of p(</a:t>
            </a:r>
            <a:r>
              <a:rPr lang="en-US" dirty="0" err="1"/>
              <a:t>x|y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much more!</a:t>
            </a: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9AA327F2-053F-1D4B-AEFA-8E22886360A2}"/>
              </a:ext>
            </a:extLst>
          </p:cNvPr>
          <p:cNvSpPr txBox="1"/>
          <p:nvPr/>
        </p:nvSpPr>
        <p:spPr>
          <a:xfrm>
            <a:off x="838200" y="5461239"/>
            <a:ext cx="1104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P(X=                             | Caption = “A black table with 6 chairs”)</a:t>
            </a:r>
          </a:p>
        </p:txBody>
      </p:sp>
      <p:pic>
        <p:nvPicPr>
          <p:cNvPr id="5" name="Picture 2" descr="dining table set placed beside glass window">
            <a:extLst>
              <a:ext uri="{FF2B5EF4-FFF2-40B4-BE49-F238E27FC236}">
                <a16:creationId xmlns:a16="http://schemas.microsoft.com/office/drawing/2014/main" id="{F2CE2C23-0D03-B64D-A5DB-36487E38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38" y="4978035"/>
            <a:ext cx="2472985" cy="164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54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194129" y="5414351"/>
            <a:ext cx="3908058" cy="50151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Mapping between real and abstract representations using </a:t>
            </a:r>
            <a:r>
              <a:rPr lang="en-US" sz="2000" b="1" dirty="0"/>
              <a:t>generation</a:t>
            </a:r>
            <a:r>
              <a:rPr lang="en-US" sz="2000" dirty="0"/>
              <a:t> and </a:t>
            </a:r>
            <a:r>
              <a:rPr lang="en-US" sz="2000" b="1" dirty="0"/>
              <a:t>inference</a:t>
            </a:r>
            <a:r>
              <a:rPr lang="en-US" sz="2000" dirty="0"/>
              <a:t> is a way to </a:t>
            </a:r>
            <a:r>
              <a:rPr lang="en-US" sz="2000" b="1" dirty="0"/>
              <a:t>reason</a:t>
            </a:r>
            <a:r>
              <a:rPr lang="en-US" sz="2000" dirty="0"/>
              <a:t> about complex, structured data.</a:t>
            </a:r>
          </a:p>
        </p:txBody>
      </p:sp>
      <p:grpSp>
        <p:nvGrpSpPr>
          <p:cNvPr id="12" name="Group 21"/>
          <p:cNvGrpSpPr/>
          <p:nvPr/>
        </p:nvGrpSpPr>
        <p:grpSpPr>
          <a:xfrm>
            <a:off x="1257001" y="3941737"/>
            <a:ext cx="3933849" cy="954107"/>
            <a:chOff x="1483555" y="2808958"/>
            <a:chExt cx="3695464" cy="954107"/>
          </a:xfrm>
        </p:grpSpPr>
        <p:sp>
          <p:nvSpPr>
            <p:cNvPr id="10" name="Right Arrow 25"/>
            <p:cNvSpPr/>
            <p:nvPr/>
          </p:nvSpPr>
          <p:spPr>
            <a:xfrm rot="5400000">
              <a:off x="4346211" y="2815296"/>
              <a:ext cx="733879" cy="93173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26"/>
            <p:cNvSpPr txBox="1"/>
            <p:nvPr/>
          </p:nvSpPr>
          <p:spPr>
            <a:xfrm>
              <a:off x="1483555" y="2808958"/>
              <a:ext cx="25188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/>
                <a:t>Generation</a:t>
              </a:r>
              <a:r>
                <a:rPr lang="en-US" sz="2800" dirty="0"/>
                <a:t> </a:t>
              </a:r>
            </a:p>
            <a:p>
              <a:pPr algn="r"/>
              <a:r>
                <a:rPr lang="en-US" sz="2800" dirty="0"/>
                <a:t>(graphics engine)</a:t>
              </a:r>
            </a:p>
          </p:txBody>
        </p:sp>
      </p:grpSp>
      <p:grpSp>
        <p:nvGrpSpPr>
          <p:cNvPr id="23" name="Group 30"/>
          <p:cNvGrpSpPr/>
          <p:nvPr/>
        </p:nvGrpSpPr>
        <p:grpSpPr>
          <a:xfrm>
            <a:off x="5912390" y="3955096"/>
            <a:ext cx="4234699" cy="954107"/>
            <a:chOff x="3996039" y="3269056"/>
            <a:chExt cx="4234698" cy="954107"/>
          </a:xfrm>
        </p:grpSpPr>
        <p:sp>
          <p:nvSpPr>
            <p:cNvPr id="24" name="Right Arrow 31"/>
            <p:cNvSpPr/>
            <p:nvPr/>
          </p:nvSpPr>
          <p:spPr>
            <a:xfrm rot="16200000">
              <a:off x="4185011" y="3168976"/>
              <a:ext cx="684643" cy="106258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5349052" y="3269056"/>
              <a:ext cx="288168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Inference</a:t>
              </a:r>
              <a:r>
                <a:rPr lang="en-US" sz="2800" dirty="0"/>
                <a:t> </a:t>
              </a:r>
            </a:p>
            <a:p>
              <a:r>
                <a:rPr lang="en-US" sz="2800" dirty="0"/>
                <a:t>(vision algorithms)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7390" y="380306"/>
            <a:ext cx="11857219" cy="1325563"/>
          </a:xfrm>
        </p:spPr>
        <p:txBody>
          <a:bodyPr>
            <a:normAutofit/>
          </a:bodyPr>
          <a:lstStyle/>
          <a:p>
            <a:r>
              <a:rPr lang="en-US" dirty="0"/>
              <a:t>Generative Modeling: </a:t>
            </a:r>
            <a:br>
              <a:rPr lang="en-US" dirty="0"/>
            </a:br>
            <a:r>
              <a:rPr lang="en-US" sz="3000" dirty="0"/>
              <a:t>An Example From Computer Graphics and Vision</a:t>
            </a:r>
            <a:endParaRPr lang="en-US" sz="3000" dirty="0">
              <a:ea typeface="Futura Medium" charset="0"/>
              <a:cs typeface="Futura Medium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38904" y="2845224"/>
            <a:ext cx="7549870" cy="850830"/>
            <a:chOff x="2198271" y="2327238"/>
            <a:chExt cx="7549870" cy="850832"/>
          </a:xfrm>
        </p:grpSpPr>
        <p:sp>
          <p:nvSpPr>
            <p:cNvPr id="9" name="TextBox 8"/>
            <p:cNvSpPr txBox="1"/>
            <p:nvPr/>
          </p:nvSpPr>
          <p:spPr>
            <a:xfrm>
              <a:off x="2198271" y="2808737"/>
              <a:ext cx="7549870" cy="369333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Cube(color=</a:t>
              </a:r>
              <a:r>
                <a:rPr lang="en-US" dirty="0">
                  <a:solidFill>
                    <a:srgbClr val="0070C0"/>
                  </a:solidFill>
                </a:rPr>
                <a:t>blue</a:t>
              </a:r>
              <a:r>
                <a:rPr lang="en-US" dirty="0"/>
                <a:t>, position=, size=, …) Cylinder(color=</a:t>
              </a:r>
              <a:r>
                <a:rPr lang="en-US" dirty="0">
                  <a:solidFill>
                    <a:srgbClr val="FF0000"/>
                  </a:solidFill>
                </a:rPr>
                <a:t>red</a:t>
              </a:r>
              <a:r>
                <a:rPr lang="en-US" dirty="0"/>
                <a:t>, position=, size=,..)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726295" y="2327238"/>
              <a:ext cx="3508049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Abstract Representation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68655" y="5168245"/>
            <a:ext cx="5896748" cy="1395704"/>
            <a:chOff x="1514020" y="4218515"/>
            <a:chExt cx="5896748" cy="1395704"/>
          </a:xfrm>
        </p:grpSpPr>
        <p:grpSp>
          <p:nvGrpSpPr>
            <p:cNvPr id="8" name="Group 14"/>
            <p:cNvGrpSpPr/>
            <p:nvPr/>
          </p:nvGrpSpPr>
          <p:grpSpPr>
            <a:xfrm>
              <a:off x="4236473" y="4218515"/>
              <a:ext cx="3174295" cy="1395704"/>
              <a:chOff x="3390473" y="3864649"/>
              <a:chExt cx="5617474" cy="2739066"/>
            </a:xfrm>
          </p:grpSpPr>
          <p:sp>
            <p:nvSpPr>
              <p:cNvPr id="13" name="Rectangle 15"/>
              <p:cNvSpPr/>
              <p:nvPr/>
            </p:nvSpPr>
            <p:spPr>
              <a:xfrm>
                <a:off x="3390473" y="3864649"/>
                <a:ext cx="5617474" cy="273906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5" name="Cube 16"/>
              <p:cNvSpPr/>
              <p:nvPr/>
            </p:nvSpPr>
            <p:spPr>
              <a:xfrm>
                <a:off x="3722546" y="4284401"/>
                <a:ext cx="1873045" cy="179930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6" name="Can 17"/>
              <p:cNvSpPr/>
              <p:nvPr/>
            </p:nvSpPr>
            <p:spPr>
              <a:xfrm>
                <a:off x="6622025" y="3937815"/>
                <a:ext cx="1563329" cy="2492477"/>
              </a:xfrm>
              <a:prstGeom prst="can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1514020" y="4529949"/>
              <a:ext cx="24503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Renderings of</a:t>
              </a:r>
            </a:p>
            <a:p>
              <a:pPr algn="r"/>
              <a:r>
                <a:rPr lang="en-US" sz="2200" dirty="0"/>
                <a:t>3D Objects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97E7187B-CF9D-D04A-B0EF-9CDA37FBB10B}"/>
              </a:ext>
            </a:extLst>
          </p:cNvPr>
          <p:cNvSpPr/>
          <p:nvPr/>
        </p:nvSpPr>
        <p:spPr>
          <a:xfrm>
            <a:off x="539646" y="1845894"/>
            <a:ext cx="113775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Helvetica" pitchFamily="2" charset="0"/>
              </a:rPr>
              <a:t>Our first example of a generation system is a </a:t>
            </a:r>
            <a:r>
              <a:rPr lang="en-US" sz="2000" b="1" dirty="0">
                <a:solidFill>
                  <a:srgbClr val="000000"/>
                </a:solidFill>
                <a:latin typeface="Helvetica" pitchFamily="2" charset="0"/>
              </a:rPr>
              <a:t>graphics engine 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</a:rPr>
              <a:t>that renders 3D shapes from their description. Computer vision algorithms reverse the generative process (a task we call </a:t>
            </a:r>
            <a:r>
              <a:rPr lang="en-US" sz="2000" b="1" dirty="0">
                <a:solidFill>
                  <a:srgbClr val="000000"/>
                </a:solidFill>
                <a:latin typeface="Helvetica" pitchFamily="2" charset="0"/>
              </a:rPr>
              <a:t>inference</a:t>
            </a:r>
            <a:r>
              <a:rPr lang="en-US" sz="2000" dirty="0">
                <a:solidFill>
                  <a:srgbClr val="000000"/>
                </a:solidFill>
                <a:latin typeface="Helvetica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3675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3FDA011F-998A-E947-AD37-7C589768FA4C}"/>
              </a:ext>
            </a:extLst>
          </p:cNvPr>
          <p:cNvSpPr txBox="1"/>
          <p:nvPr/>
        </p:nvSpPr>
        <p:spPr>
          <a:xfrm>
            <a:off x="5249190" y="1976154"/>
            <a:ext cx="5692801" cy="64633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Cube(color=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, position=, size=, …)</a:t>
            </a:r>
          </a:p>
          <a:p>
            <a:r>
              <a:rPr lang="en-US" dirty="0"/>
              <a:t>Cylinder(color=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, position=, size=,..) 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763250" y="5045951"/>
            <a:ext cx="10515600" cy="1561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 programmer-defined priors are always necessary</a:t>
            </a:r>
            <a:r>
              <a:rPr lang="en-US" sz="2400" b="1" dirty="0"/>
              <a:t>, </a:t>
            </a:r>
            <a:r>
              <a:rPr lang="en-US" sz="2400" dirty="0"/>
              <a:t>but there is a spectrum: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TextBox 38"/>
          <p:cNvSpPr txBox="1"/>
          <p:nvPr/>
        </p:nvSpPr>
        <p:spPr>
          <a:xfrm>
            <a:off x="9445441" y="3389701"/>
            <a:ext cx="1666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data</a:t>
            </a:r>
          </a:p>
          <a:p>
            <a:r>
              <a:rPr lang="en-US" dirty="0"/>
              <a:t>(e.g., images of </a:t>
            </a:r>
          </a:p>
          <a:p>
            <a:r>
              <a:rPr lang="en-US" dirty="0"/>
              <a:t>bedrooms)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7642" y="5493823"/>
            <a:ext cx="11042979" cy="819403"/>
            <a:chOff x="647638" y="5574197"/>
            <a:chExt cx="11042978" cy="819402"/>
          </a:xfrm>
        </p:grpSpPr>
        <p:grpSp>
          <p:nvGrpSpPr>
            <p:cNvPr id="11" name="Group 54"/>
            <p:cNvGrpSpPr/>
            <p:nvPr/>
          </p:nvGrpSpPr>
          <p:grpSpPr>
            <a:xfrm>
              <a:off x="647638" y="5896581"/>
              <a:ext cx="11042978" cy="497018"/>
              <a:chOff x="647638" y="5663786"/>
              <a:chExt cx="11042978" cy="497018"/>
            </a:xfrm>
          </p:grpSpPr>
          <p:grpSp>
            <p:nvGrpSpPr>
              <p:cNvPr id="32" name="Group 55"/>
              <p:cNvGrpSpPr/>
              <p:nvPr/>
            </p:nvGrpSpPr>
            <p:grpSpPr>
              <a:xfrm>
                <a:off x="1604429" y="5663786"/>
                <a:ext cx="8085871" cy="497018"/>
                <a:chOff x="2663837" y="1092578"/>
                <a:chExt cx="6912868" cy="497018"/>
              </a:xfrm>
            </p:grpSpPr>
            <p:cxnSp>
              <p:nvCxnSpPr>
                <p:cNvPr id="14" name="Straight Connector 58"/>
                <p:cNvCxnSpPr/>
                <p:nvPr/>
              </p:nvCxnSpPr>
              <p:spPr>
                <a:xfrm flipV="1">
                  <a:off x="2663837" y="1331007"/>
                  <a:ext cx="6912868" cy="29892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59"/>
                <p:cNvCxnSpPr/>
                <p:nvPr/>
              </p:nvCxnSpPr>
              <p:spPr>
                <a:xfrm>
                  <a:off x="9576705" y="1092578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60"/>
                <p:cNvCxnSpPr/>
                <p:nvPr/>
              </p:nvCxnSpPr>
              <p:spPr>
                <a:xfrm>
                  <a:off x="2663837" y="1132711"/>
                  <a:ext cx="0" cy="45688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56"/>
              <p:cNvSpPr txBox="1"/>
              <p:nvPr/>
            </p:nvSpPr>
            <p:spPr>
              <a:xfrm>
                <a:off x="647638" y="5682015"/>
                <a:ext cx="620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</a:t>
                </a:r>
              </a:p>
            </p:txBody>
          </p:sp>
          <p:sp>
            <p:nvSpPr>
              <p:cNvPr id="25" name="TextBox 57"/>
              <p:cNvSpPr txBox="1"/>
              <p:nvPr/>
            </p:nvSpPr>
            <p:spPr>
              <a:xfrm>
                <a:off x="9847361" y="5689391"/>
                <a:ext cx="1843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Prior Knowledge</a:t>
                </a:r>
              </a:p>
            </p:txBody>
          </p:sp>
        </p:grpSp>
        <p:grpSp>
          <p:nvGrpSpPr>
            <p:cNvPr id="7" name="Group 1029"/>
            <p:cNvGrpSpPr/>
            <p:nvPr/>
          </p:nvGrpSpPr>
          <p:grpSpPr>
            <a:xfrm>
              <a:off x="8044583" y="5574197"/>
              <a:ext cx="1000659" cy="700368"/>
              <a:chOff x="8044583" y="5291158"/>
              <a:chExt cx="1000659" cy="700368"/>
            </a:xfrm>
          </p:grpSpPr>
          <p:sp>
            <p:nvSpPr>
              <p:cNvPr id="23" name="TextBox 1030"/>
              <p:cNvSpPr txBox="1"/>
              <p:nvPr/>
            </p:nvSpPr>
            <p:spPr>
              <a:xfrm>
                <a:off x="8044583" y="5291158"/>
                <a:ext cx="1000659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Graphics</a:t>
                </a:r>
              </a:p>
            </p:txBody>
          </p:sp>
          <p:sp>
            <p:nvSpPr>
              <p:cNvPr id="5" name="Oval 1031"/>
              <p:cNvSpPr/>
              <p:nvPr/>
            </p:nvSpPr>
            <p:spPr>
              <a:xfrm>
                <a:off x="8646838" y="5778811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0" name="Group 1035"/>
            <p:cNvGrpSpPr/>
            <p:nvPr/>
          </p:nvGrpSpPr>
          <p:grpSpPr>
            <a:xfrm>
              <a:off x="1746649" y="5600185"/>
              <a:ext cx="1235146" cy="708314"/>
              <a:chOff x="1746649" y="5317146"/>
              <a:chExt cx="1235146" cy="708314"/>
            </a:xfrm>
          </p:grpSpPr>
          <p:sp>
            <p:nvSpPr>
              <p:cNvPr id="29" name="TextBox 1036"/>
              <p:cNvSpPr txBox="1"/>
              <p:nvPr/>
            </p:nvSpPr>
            <p:spPr>
              <a:xfrm>
                <a:off x="1746649" y="5317146"/>
                <a:ext cx="1235146" cy="369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course</a:t>
                </a:r>
              </a:p>
            </p:txBody>
          </p:sp>
          <p:sp>
            <p:nvSpPr>
              <p:cNvPr id="26" name="Oval 1037"/>
              <p:cNvSpPr/>
              <p:nvPr/>
            </p:nvSpPr>
            <p:spPr>
              <a:xfrm>
                <a:off x="2318013" y="5812745"/>
                <a:ext cx="219919" cy="21271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67390" y="394532"/>
            <a:ext cx="11857220" cy="1325563"/>
          </a:xfrm>
        </p:spPr>
        <p:txBody>
          <a:bodyPr/>
          <a:lstStyle/>
          <a:p>
            <a:r>
              <a:rPr lang="en-US" dirty="0">
                <a:latin typeface="+mj-lt"/>
                <a:ea typeface="Futura Medium" charset="0"/>
                <a:cs typeface="Futura Medium" charset="0"/>
              </a:rPr>
              <a:t>Generative Modeling: A Statistical &amp; Probabilistic Approach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249190" y="3400955"/>
            <a:ext cx="4108082" cy="830997"/>
            <a:chOff x="2537932" y="2494396"/>
            <a:chExt cx="2891318" cy="584866"/>
          </a:xfrm>
        </p:grpSpPr>
        <p:pic>
          <p:nvPicPr>
            <p:cNvPr id="3" name="Picture 2" descr="bedroom containing various it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7932" y="2505434"/>
              <a:ext cx="776192" cy="517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7969" y="2504264"/>
              <a:ext cx="817178" cy="5447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9024" y="2494396"/>
              <a:ext cx="880226" cy="584866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0DB5747-AF69-7B40-8AFA-AB4986C307F4}"/>
              </a:ext>
            </a:extLst>
          </p:cNvPr>
          <p:cNvSpPr/>
          <p:nvPr/>
        </p:nvSpPr>
        <p:spPr>
          <a:xfrm>
            <a:off x="751310" y="3380302"/>
            <a:ext cx="3768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Statistical</a:t>
            </a:r>
            <a:r>
              <a:rPr lang="en-US" sz="2400" dirty="0"/>
              <a:t> generative models are </a:t>
            </a:r>
            <a:r>
              <a:rPr lang="en-US" sz="2400" b="1" dirty="0"/>
              <a:t>learned </a:t>
            </a:r>
            <a:r>
              <a:rPr lang="en-US" sz="2400" dirty="0"/>
              <a:t>from data.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FF2A76-B90B-4049-813C-9166667EE0ED}"/>
              </a:ext>
            </a:extLst>
          </p:cNvPr>
          <p:cNvSpPr/>
          <p:nvPr/>
        </p:nvSpPr>
        <p:spPr>
          <a:xfrm>
            <a:off x="751310" y="1872736"/>
            <a:ext cx="4016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graphics engine is specified based on </a:t>
            </a:r>
            <a:r>
              <a:rPr lang="en-US" sz="2400" b="1" dirty="0"/>
              <a:t>prior knowledge</a:t>
            </a:r>
            <a:endParaRPr lang="en-US" sz="2400" dirty="0"/>
          </a:p>
        </p:txBody>
      </p:sp>
      <p:sp>
        <p:nvSpPr>
          <p:cNvPr id="37" name="Can 17">
            <a:extLst>
              <a:ext uri="{FF2B5EF4-FFF2-40B4-BE49-F238E27FC236}">
                <a16:creationId xmlns:a16="http://schemas.microsoft.com/office/drawing/2014/main" id="{7AC30CB6-F92C-CC49-AA96-4FA09B0C4BDC}"/>
              </a:ext>
            </a:extLst>
          </p:cNvPr>
          <p:cNvSpPr/>
          <p:nvPr/>
        </p:nvSpPr>
        <p:spPr>
          <a:xfrm>
            <a:off x="10491608" y="1844416"/>
            <a:ext cx="594721" cy="855025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8" name="Cube 16">
            <a:extLst>
              <a:ext uri="{FF2B5EF4-FFF2-40B4-BE49-F238E27FC236}">
                <a16:creationId xmlns:a16="http://schemas.microsoft.com/office/drawing/2014/main" id="{C78D4528-FFE8-F242-9AC6-033780CC57A0}"/>
              </a:ext>
            </a:extLst>
          </p:cNvPr>
          <p:cNvSpPr/>
          <p:nvPr/>
        </p:nvSpPr>
        <p:spPr>
          <a:xfrm>
            <a:off x="9763749" y="2110690"/>
            <a:ext cx="886020" cy="7675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65352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M Roman 12"/>
        <a:ea typeface=""/>
        <a:cs typeface=""/>
      </a:majorFont>
      <a:minorFont>
        <a:latin typeface="LM Roman 12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4277</TotalTime>
  <Words>3120</Words>
  <Application>Microsoft Macintosh PowerPoint</Application>
  <PresentationFormat>Widescreen</PresentationFormat>
  <Paragraphs>460</Paragraphs>
  <Slides>56</Slides>
  <Notes>27</Notes>
  <HiddenSlides>18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Helvetica</vt:lpstr>
      <vt:lpstr>LM Roman 12</vt:lpstr>
      <vt:lpstr>Office Theme</vt:lpstr>
      <vt:lpstr>CS 6785: Advanced Topics in Machine Learning</vt:lpstr>
      <vt:lpstr>PowerPoint Presentation</vt:lpstr>
      <vt:lpstr>PowerPoint Presentation</vt:lpstr>
      <vt:lpstr>What are Generative Models?</vt:lpstr>
      <vt:lpstr>What are Generative Models?</vt:lpstr>
      <vt:lpstr>Discriminative vs. Generative Models</vt:lpstr>
      <vt:lpstr>Discriminative vs. Generative Models</vt:lpstr>
      <vt:lpstr>Generative Modeling:  An Example From Computer Graphics and Vision</vt:lpstr>
      <vt:lpstr>Generative Modeling: A Statistical &amp; Probabilistic Approach</vt:lpstr>
      <vt:lpstr>Generative Modeling: A Statistical &amp; Probabilistic Approach</vt:lpstr>
      <vt:lpstr>Generative Modeling: A Statistical &amp; Probabilistic Approach</vt:lpstr>
      <vt:lpstr>Generative Modeling: A Statistical &amp; Probabilistic Approach</vt:lpstr>
      <vt:lpstr>Deep Generative Models</vt:lpstr>
      <vt:lpstr>PowerPoint Presentation</vt:lpstr>
      <vt:lpstr>Discriminative vs. Generative Models</vt:lpstr>
      <vt:lpstr>Discriminative vs. generative</vt:lpstr>
      <vt:lpstr>Conditional Generative Models</vt:lpstr>
      <vt:lpstr>PowerPoint Presentation</vt:lpstr>
      <vt:lpstr>Generative Art</vt:lpstr>
      <vt:lpstr>Generative Art</vt:lpstr>
      <vt:lpstr>Generating Photorealistic Human Faces</vt:lpstr>
      <vt:lpstr>Generating Photorealistic Human Faces</vt:lpstr>
      <vt:lpstr>Living Portraits</vt:lpstr>
      <vt:lpstr>Image Enhancement and Super-Resolution</vt:lpstr>
      <vt:lpstr>Representation Learning</vt:lpstr>
      <vt:lpstr>Generating Realistic Human Speech</vt:lpstr>
      <vt:lpstr>Signal Processing and Signal Enhancement</vt:lpstr>
      <vt:lpstr>Signal Enhancement for Functional Genomics Assays</vt:lpstr>
      <vt:lpstr>Generative Models for Drug Design</vt:lpstr>
      <vt:lpstr>Language Generation</vt:lpstr>
      <vt:lpstr>PowerPoint Presentation</vt:lpstr>
      <vt:lpstr>Language Generation</vt:lpstr>
      <vt:lpstr>Machine Translation</vt:lpstr>
      <vt:lpstr>Deep Fakes &amp; Face Swapping</vt:lpstr>
      <vt:lpstr>DeepFakes / Face Swapping</vt:lpstr>
      <vt:lpstr>DeepFakes</vt:lpstr>
      <vt:lpstr>DeepFakes</vt:lpstr>
      <vt:lpstr>Image Translation</vt:lpstr>
      <vt:lpstr>Image Translation</vt:lpstr>
      <vt:lpstr>Failure Modes of Image Translation</vt:lpstr>
      <vt:lpstr>Decision-Making: Planning</vt:lpstr>
      <vt:lpstr>Decision-Making: Imitation Learning</vt:lpstr>
      <vt:lpstr>What Are Generative Models Useful For?</vt:lpstr>
      <vt:lpstr>Roadmap and Key Challenges</vt:lpstr>
      <vt:lpstr>Generative Modeling As A Path To AI</vt:lpstr>
      <vt:lpstr>PowerPoint Presentation</vt:lpstr>
      <vt:lpstr>What Is The Course Like?</vt:lpstr>
      <vt:lpstr>Syllabus: Some Specific Topics</vt:lpstr>
      <vt:lpstr>Syllabus</vt:lpstr>
      <vt:lpstr>A Taxonomy of Generative Models</vt:lpstr>
      <vt:lpstr>Prerequisites</vt:lpstr>
      <vt:lpstr>Logistics</vt:lpstr>
      <vt:lpstr>Instruction Format</vt:lpstr>
      <vt:lpstr>Grading</vt:lpstr>
      <vt:lpstr>Presentations</vt:lpstr>
      <vt:lpstr>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ermon</dc:creator>
  <cp:lastModifiedBy>Volodymyr Kuleshov</cp:lastModifiedBy>
  <cp:revision>79</cp:revision>
  <dcterms:created xsi:type="dcterms:W3CDTF">2018-09-18T05:15:09Z</dcterms:created>
  <dcterms:modified xsi:type="dcterms:W3CDTF">2023-01-23T22:26:35Z</dcterms:modified>
</cp:coreProperties>
</file>